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18" r:id="rId4"/>
    <p:sldMasterId id="2147483714" r:id="rId5"/>
    <p:sldMasterId id="2147483730" r:id="rId6"/>
    <p:sldMasterId id="2147483805" r:id="rId7"/>
  </p:sldMasterIdLst>
  <p:notesMasterIdLst>
    <p:notesMasterId r:id="rId14"/>
  </p:notesMasterIdLst>
  <p:handoutMasterIdLst>
    <p:handoutMasterId r:id="rId15"/>
  </p:handoutMasterIdLst>
  <p:sldIdLst>
    <p:sldId id="304" r:id="rId8"/>
    <p:sldId id="296" r:id="rId9"/>
    <p:sldId id="314" r:id="rId10"/>
    <p:sldId id="316" r:id="rId11"/>
    <p:sldId id="315" r:id="rId12"/>
    <p:sldId id="310" r:id="rId13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1pPr>
    <a:lvl2pPr marL="419847" algn="l" rtl="0" fontAlgn="base">
      <a:spcBef>
        <a:spcPct val="0"/>
      </a:spcBef>
      <a:spcAft>
        <a:spcPct val="0"/>
      </a:spcAft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2pPr>
    <a:lvl3pPr marL="839694" algn="l" rtl="0" fontAlgn="base">
      <a:spcBef>
        <a:spcPct val="0"/>
      </a:spcBef>
      <a:spcAft>
        <a:spcPct val="0"/>
      </a:spcAft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3pPr>
    <a:lvl4pPr marL="1259540" algn="l" rtl="0" fontAlgn="base">
      <a:spcBef>
        <a:spcPct val="0"/>
      </a:spcBef>
      <a:spcAft>
        <a:spcPct val="0"/>
      </a:spcAft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4pPr>
    <a:lvl5pPr marL="1679387" algn="l" rtl="0" fontAlgn="base">
      <a:spcBef>
        <a:spcPct val="0"/>
      </a:spcBef>
      <a:spcAft>
        <a:spcPct val="0"/>
      </a:spcAft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6pPr>
    <a:lvl7pPr marL="2519081" algn="l" defTabSz="839694" rtl="0" eaLnBrk="1" latinLnBrk="0" hangingPunct="1"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7pPr>
    <a:lvl8pPr marL="2938927" algn="l" defTabSz="839694" rtl="0" eaLnBrk="1" latinLnBrk="0" hangingPunct="1"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8pPr>
    <a:lvl9pPr marL="3358774" algn="l" defTabSz="839694" rtl="0" eaLnBrk="1" latinLnBrk="0" hangingPunct="1">
      <a:defRPr sz="3200" b="1" kern="1200" baseline="-25000">
        <a:solidFill>
          <a:srgbClr val="7AB8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EB9B4"/>
    <a:srgbClr val="7AB800"/>
    <a:srgbClr val="EFF0EF"/>
    <a:srgbClr val="D8EAC4"/>
    <a:srgbClr val="353D30"/>
    <a:srgbClr val="4F7600"/>
    <a:srgbClr val="003399"/>
    <a:srgbClr val="FC8328"/>
    <a:srgbClr val="88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7" autoAdjust="0"/>
    <p:restoredTop sz="60638" autoAdjust="0"/>
  </p:normalViewPr>
  <p:slideViewPr>
    <p:cSldViewPr snapToGrid="0" showGuides="1">
      <p:cViewPr varScale="1">
        <p:scale>
          <a:sx n="72" d="100"/>
          <a:sy n="72" d="100"/>
        </p:scale>
        <p:origin x="-1590" y="-90"/>
      </p:cViewPr>
      <p:guideLst>
        <p:guide orient="horz" pos="4099"/>
        <p:guide orient="horz" pos="313"/>
        <p:guide orient="horz" pos="2946"/>
        <p:guide orient="horz" pos="769"/>
        <p:guide pos="222"/>
        <p:guide pos="1196"/>
        <p:guide pos="6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-2484" y="-108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8" tIns="45664" rIns="91328" bIns="45664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6D10A4-0158-46DA-9788-9285151E45AB}" type="datetime1">
              <a:rPr lang="en-US" sz="1000" smtClean="0"/>
              <a:pPr>
                <a:defRPr/>
              </a:pPr>
              <a:t>10/5/2011</a:t>
            </a:fld>
            <a:endParaRPr lang="en-AU" sz="1000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8" tIns="45664" rIns="91328" bIns="45664" numCol="1" anchor="b" anchorCtr="0" compatLnSpc="1">
            <a:prstTxWarp prst="textNoShape">
              <a:avLst/>
            </a:prstTxWarp>
          </a:bodyPr>
          <a:lstStyle>
            <a:lvl1pPr>
              <a:defRPr sz="12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8" tIns="45664" rIns="91328" bIns="45664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40D57F-CD95-4DCF-9BC3-D744DBB0952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92365554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1" rIns="95564" bIns="47781" numCol="1" anchor="t" anchorCtr="0" compatLnSpc="1">
            <a:prstTxWarp prst="textNoShape">
              <a:avLst/>
            </a:prstTxWarp>
          </a:bodyPr>
          <a:lstStyle>
            <a:lvl1pPr algn="r" defTabSz="956084">
              <a:defRPr sz="8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A2A715-E9F5-47B1-AA2E-2BA9D9008FB8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4" y="4715407"/>
            <a:ext cx="5435708" cy="446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1" rIns="95564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1" rIns="95564" bIns="47781" numCol="1" anchor="b" anchorCtr="0" compatLnSpc="1">
            <a:prstTxWarp prst="textNoShape">
              <a:avLst/>
            </a:prstTxWarp>
          </a:bodyPr>
          <a:lstStyle>
            <a:lvl1pPr defTabSz="956084">
              <a:defRPr sz="8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1" rIns="95564" bIns="47781" numCol="1" anchor="b" anchorCtr="0" compatLnSpc="1">
            <a:prstTxWarp prst="textNoShape">
              <a:avLst/>
            </a:prstTxWarp>
          </a:bodyPr>
          <a:lstStyle>
            <a:lvl1pPr algn="r" defTabSz="956084">
              <a:defRPr sz="8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2454DF7A-CF49-4C15-9560-5C2F748180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Delivery Business Plan Presentation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7335444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1984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3969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5954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7938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sz="800" dirty="0" smtClean="0"/>
              <a:t>Refer to </a:t>
            </a:r>
            <a:r>
              <a:rPr lang="en-AU" sz="800" b="1" i="1" dirty="0" smtClean="0"/>
              <a:t>Delivery </a:t>
            </a:r>
            <a:r>
              <a:rPr lang="en-AU" sz="800" b="1" i="1" baseline="0" dirty="0" smtClean="0"/>
              <a:t>Business Plan Working Draft  </a:t>
            </a:r>
            <a:r>
              <a:rPr lang="en-AU" sz="800" baseline="0" dirty="0" smtClean="0"/>
              <a:t>from the </a:t>
            </a:r>
            <a:r>
              <a:rPr lang="en-AU" sz="800" b="1" i="1" baseline="0" dirty="0" smtClean="0"/>
              <a:t>FY12 Delivery Business Plan Toolkit*</a:t>
            </a:r>
            <a:endParaRPr lang="en-AU" sz="800" b="1" i="1" dirty="0" smtClean="0"/>
          </a:p>
          <a:p>
            <a:pPr marL="720725" indent="-539750" defTabSz="1080000">
              <a:spcBef>
                <a:spcPts val="0"/>
              </a:spcBef>
              <a:tabLst/>
            </a:pPr>
            <a:r>
              <a:rPr lang="en-AU" sz="800" dirty="0" smtClean="0"/>
              <a:t>Sections:	</a:t>
            </a:r>
            <a:r>
              <a:rPr lang="en-AU" sz="800" i="1" dirty="0" smtClean="0"/>
              <a:t>1) Executive Summary</a:t>
            </a:r>
          </a:p>
          <a:p>
            <a:pPr>
              <a:spcBef>
                <a:spcPts val="1200"/>
              </a:spcBef>
            </a:pPr>
            <a:r>
              <a:rPr lang="en-AU" sz="800" b="0" baseline="0" dirty="0" smtClean="0"/>
              <a:t>Summarise the main aspects of your business plan. List your Balanced Scorecard financial KPI targets and the rationale behind them.</a:t>
            </a:r>
            <a:endParaRPr lang="en-AU" sz="800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800" b="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b="0" i="1" baseline="0" dirty="0" smtClean="0"/>
              <a:t>*FY12 Delivery Business Plan Toolkit: </a:t>
            </a:r>
            <a:r>
              <a:rPr lang="en-AU" sz="800" i="1" kern="1200" dirty="0" smtClean="0">
                <a:solidFill>
                  <a:schemeClr val="tx1"/>
                </a:solidFill>
                <a:effectLst/>
              </a:rPr>
              <a:t>http://zadc1pmoss02.aurecon.info/portals/businessplan/FY12/Shared%20Documents</a:t>
            </a:r>
            <a:endParaRPr lang="en-AU" sz="800" b="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7A2A715-E9F5-47B1-AA2E-2BA9D9008FB8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454DF7A-CF49-4C15-9560-5C2F748180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Delivery Business Plan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982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sz="800" dirty="0" smtClean="0"/>
              <a:t>Refer to </a:t>
            </a:r>
            <a:r>
              <a:rPr lang="en-AU" sz="800" b="1" i="1" dirty="0" smtClean="0"/>
              <a:t>Delivery </a:t>
            </a:r>
            <a:r>
              <a:rPr lang="en-AU" sz="800" b="1" i="1" baseline="0" dirty="0" smtClean="0"/>
              <a:t>Business Plan Working Draft  </a:t>
            </a:r>
            <a:r>
              <a:rPr lang="en-AU" sz="800" baseline="0" dirty="0" smtClean="0"/>
              <a:t>from the </a:t>
            </a:r>
            <a:r>
              <a:rPr lang="en-AU" sz="800" b="1" i="1" baseline="0" dirty="0" smtClean="0"/>
              <a:t>FY12 Delivery Business Plan Toolkit*</a:t>
            </a:r>
            <a:endParaRPr lang="en-AU" sz="800" b="1" i="1" dirty="0" smtClean="0"/>
          </a:p>
          <a:p>
            <a:pPr marL="720725" indent="-539750" defTabSz="1080000">
              <a:spcBef>
                <a:spcPts val="0"/>
              </a:spcBef>
              <a:tabLst/>
            </a:pPr>
            <a:r>
              <a:rPr lang="en-AU" sz="800" dirty="0" smtClean="0"/>
              <a:t>Sections:	</a:t>
            </a:r>
            <a:r>
              <a:rPr lang="en-AU" sz="800" i="1" dirty="0" smtClean="0"/>
              <a:t>2) Review</a:t>
            </a:r>
            <a:r>
              <a:rPr lang="en-AU" sz="800" i="1" baseline="0" dirty="0" smtClean="0"/>
              <a:t> FY11</a:t>
            </a:r>
            <a:endParaRPr lang="en-AU" sz="800" i="1" dirty="0" smtClean="0"/>
          </a:p>
          <a:p>
            <a:pPr>
              <a:spcBef>
                <a:spcPts val="1200"/>
              </a:spcBef>
            </a:pPr>
            <a:r>
              <a:rPr lang="en-AU" sz="800" b="0" baseline="0" dirty="0" smtClean="0"/>
              <a:t>Summarise the most important and critical aspects of your previous financial year’s performance. </a:t>
            </a:r>
            <a:endParaRPr lang="en-AU" sz="800" b="0" dirty="0" smtClean="0"/>
          </a:p>
          <a:p>
            <a:pPr>
              <a:spcBef>
                <a:spcPts val="1200"/>
              </a:spcBef>
            </a:pPr>
            <a:endParaRPr lang="en-AU" sz="800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b="0" i="1" baseline="0" dirty="0" smtClean="0"/>
              <a:t>*FY12 Delivery Business Plan Toolkit: </a:t>
            </a:r>
            <a:r>
              <a:rPr lang="en-AU" sz="800" i="1" kern="1200" dirty="0" smtClean="0">
                <a:solidFill>
                  <a:schemeClr val="tx1"/>
                </a:solidFill>
                <a:effectLst/>
              </a:rPr>
              <a:t>http://zadc1pmoss02.aurecon.info/portals/businessplan/FY12/Shared%20Documents</a:t>
            </a:r>
            <a:endParaRPr lang="en-AU" sz="800" b="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AEB92C2-062B-4F3C-A14A-A29F5257EA82}" type="datetime1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454DF7A-CF49-4C15-9560-5C2F748180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dirty="0"/>
              <a:t>Delivery Business Plan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59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sz="800" dirty="0" smtClean="0"/>
              <a:t>Refer to </a:t>
            </a:r>
            <a:r>
              <a:rPr lang="en-AU" sz="800" b="1" i="1" dirty="0" smtClean="0"/>
              <a:t>Delivery </a:t>
            </a:r>
            <a:r>
              <a:rPr lang="en-AU" sz="800" b="1" i="1" baseline="0" dirty="0" smtClean="0"/>
              <a:t>Business Plan Working Draft  </a:t>
            </a:r>
            <a:r>
              <a:rPr lang="en-AU" sz="800" baseline="0" dirty="0" smtClean="0"/>
              <a:t>from the </a:t>
            </a:r>
            <a:r>
              <a:rPr lang="en-AU" sz="800" b="1" i="1" baseline="0" dirty="0" smtClean="0"/>
              <a:t>FY12 Delivery Business Plan Toolkit*</a:t>
            </a:r>
            <a:endParaRPr lang="en-AU" sz="800" b="1" i="1" dirty="0" smtClean="0"/>
          </a:p>
          <a:p>
            <a:pPr marL="720725" indent="-539750" defTabSz="1080000">
              <a:spcBef>
                <a:spcPts val="0"/>
              </a:spcBef>
              <a:tabLst/>
            </a:pPr>
            <a:r>
              <a:rPr lang="en-AU" sz="800" dirty="0" smtClean="0"/>
              <a:t>Sections:	</a:t>
            </a:r>
            <a:r>
              <a:rPr lang="en-AU" sz="800" i="1" dirty="0" smtClean="0"/>
              <a:t>6.2) Skills development; 6.3) Resourcing</a:t>
            </a:r>
          </a:p>
          <a:p>
            <a:pPr>
              <a:spcBef>
                <a:spcPts val="1200"/>
              </a:spcBef>
            </a:pPr>
            <a:r>
              <a:rPr lang="en-AU" sz="800" b="0" baseline="0" dirty="0" smtClean="0"/>
              <a:t>Summarise the most important and critical aspects of skills development and resourcing of your people.</a:t>
            </a:r>
            <a:endParaRPr lang="en-AU" sz="800" b="0" dirty="0" smtClean="0"/>
          </a:p>
          <a:p>
            <a:pPr>
              <a:spcBef>
                <a:spcPts val="1200"/>
              </a:spcBef>
            </a:pPr>
            <a:endParaRPr lang="en-AU" sz="800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b="0" i="1" baseline="0" dirty="0" smtClean="0"/>
              <a:t>*FY12 Delivery Business Plan Toolkit: </a:t>
            </a:r>
            <a:r>
              <a:rPr lang="en-AU" sz="800" i="1" kern="1200" dirty="0" smtClean="0">
                <a:solidFill>
                  <a:schemeClr val="tx1"/>
                </a:solidFill>
                <a:effectLst/>
              </a:rPr>
              <a:t>http://zadc1pmoss02.aurecon.info/portals/businessplan/FY12/Shared%20Documents</a:t>
            </a:r>
            <a:endParaRPr lang="en-AU" sz="800" b="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B74FD87-B36A-48C4-A1A8-C0ABA3C5D60A}" type="datetime1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454DF7A-CF49-4C15-9560-5C2F748180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dirty="0"/>
              <a:t>Delivery Business Plan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59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sz="800" dirty="0" smtClean="0"/>
              <a:t>Refer to </a:t>
            </a:r>
            <a:r>
              <a:rPr lang="en-AU" sz="800" b="1" i="1" dirty="0" smtClean="0"/>
              <a:t>Delivery </a:t>
            </a:r>
            <a:r>
              <a:rPr lang="en-AU" sz="800" b="1" i="1" baseline="0" dirty="0" smtClean="0"/>
              <a:t>Business Plan Working Draft  </a:t>
            </a:r>
            <a:r>
              <a:rPr lang="en-AU" sz="800" baseline="0" dirty="0" smtClean="0"/>
              <a:t>from the </a:t>
            </a:r>
            <a:r>
              <a:rPr lang="en-AU" sz="800" b="1" i="1" baseline="0" dirty="0" smtClean="0"/>
              <a:t>FY12 Delivery Business Plan Toolkit*</a:t>
            </a:r>
            <a:endParaRPr lang="en-AU" sz="800" b="1" i="1" dirty="0" smtClean="0"/>
          </a:p>
          <a:p>
            <a:pPr marL="720725" indent="-539750" defTabSz="1080000">
              <a:spcBef>
                <a:spcPts val="0"/>
              </a:spcBef>
              <a:tabLst/>
            </a:pPr>
            <a:r>
              <a:rPr lang="en-AU" sz="800" dirty="0" smtClean="0"/>
              <a:t>Sections:	</a:t>
            </a:r>
            <a:r>
              <a:rPr lang="en-AU" sz="800" i="1" dirty="0" smtClean="0"/>
              <a:t>6.2) Skills development; 6.3) Resourcing</a:t>
            </a:r>
          </a:p>
          <a:p>
            <a:pPr>
              <a:spcBef>
                <a:spcPts val="1200"/>
              </a:spcBef>
            </a:pPr>
            <a:r>
              <a:rPr lang="en-AU" sz="800" b="0" baseline="0" dirty="0" smtClean="0"/>
              <a:t>Summarise the most important and critical aspects of skills development and resourcing of your people.</a:t>
            </a:r>
            <a:endParaRPr lang="en-AU" sz="800" b="0" dirty="0" smtClean="0"/>
          </a:p>
          <a:p>
            <a:pPr>
              <a:spcBef>
                <a:spcPts val="1200"/>
              </a:spcBef>
            </a:pPr>
            <a:endParaRPr lang="en-AU" sz="800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b="0" i="1" baseline="0" dirty="0" smtClean="0"/>
              <a:t>*FY12 Delivery Business Plan Toolkit: </a:t>
            </a:r>
            <a:r>
              <a:rPr lang="en-AU" sz="800" i="1" kern="1200" dirty="0" smtClean="0">
                <a:solidFill>
                  <a:schemeClr val="tx1"/>
                </a:solidFill>
                <a:effectLst/>
              </a:rPr>
              <a:t>http://zadc1pmoss02.aurecon.info/portals/businessplan/FY12/Shared%20Documents</a:t>
            </a:r>
            <a:endParaRPr lang="en-AU" sz="800" b="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B74FD87-B36A-48C4-A1A8-C0ABA3C5D60A}" type="datetime1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454DF7A-CF49-4C15-9560-5C2F748180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dirty="0"/>
              <a:t>Delivery Business Plan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59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sz="800" dirty="0" smtClean="0"/>
              <a:t>Refer to </a:t>
            </a:r>
            <a:r>
              <a:rPr lang="en-AU" sz="800" b="1" i="1" dirty="0" smtClean="0"/>
              <a:t>Delivery </a:t>
            </a:r>
            <a:r>
              <a:rPr lang="en-AU" sz="800" b="1" i="1" baseline="0" dirty="0" smtClean="0"/>
              <a:t>Business Plan Working Draft  </a:t>
            </a:r>
            <a:r>
              <a:rPr lang="en-AU" sz="800" baseline="0" dirty="0" smtClean="0"/>
              <a:t>from the </a:t>
            </a:r>
            <a:r>
              <a:rPr lang="en-AU" sz="800" b="1" i="1" baseline="0" dirty="0" smtClean="0"/>
              <a:t>FY12 Delivery Business Plan Toolkit*</a:t>
            </a:r>
            <a:endParaRPr lang="en-AU" sz="800" b="1" i="1" dirty="0" smtClean="0"/>
          </a:p>
          <a:p>
            <a:pPr marL="720725" indent="-539750" defTabSz="1080000">
              <a:spcBef>
                <a:spcPts val="0"/>
              </a:spcBef>
              <a:tabLst/>
            </a:pPr>
            <a:r>
              <a:rPr lang="en-AU" sz="800" dirty="0" smtClean="0"/>
              <a:t>Sections:	</a:t>
            </a:r>
            <a:r>
              <a:rPr lang="en-AU" sz="800" i="1" dirty="0" smtClean="0"/>
              <a:t>6.2) Skills development; 6.3) Resourcing</a:t>
            </a:r>
          </a:p>
          <a:p>
            <a:pPr>
              <a:spcBef>
                <a:spcPts val="1200"/>
              </a:spcBef>
            </a:pPr>
            <a:r>
              <a:rPr lang="en-AU" sz="800" b="0" baseline="0" dirty="0" smtClean="0"/>
              <a:t>Summarise the most important and critical aspects of skills development and resourcing of your people.</a:t>
            </a:r>
            <a:endParaRPr lang="en-AU" sz="800" b="0" dirty="0" smtClean="0"/>
          </a:p>
          <a:p>
            <a:pPr>
              <a:spcBef>
                <a:spcPts val="1200"/>
              </a:spcBef>
            </a:pPr>
            <a:endParaRPr lang="en-AU" sz="800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b="0" i="1" baseline="0" dirty="0" smtClean="0"/>
              <a:t>*FY12 Delivery Business Plan Toolkit: </a:t>
            </a:r>
            <a:r>
              <a:rPr lang="en-AU" sz="800" i="1" kern="1200" dirty="0" smtClean="0">
                <a:solidFill>
                  <a:schemeClr val="tx1"/>
                </a:solidFill>
                <a:effectLst/>
              </a:rPr>
              <a:t>http://zadc1pmoss02.aurecon.info/portals/businessplan/FY12/Shared%20Documents</a:t>
            </a:r>
            <a:endParaRPr lang="en-AU" sz="800" b="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B74FD87-B36A-48C4-A1A8-C0ABA3C5D60A}" type="datetime1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454DF7A-CF49-4C15-9560-5C2F748180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dirty="0"/>
              <a:t>Delivery Business Plan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59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sed 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074698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48238" y="1413339"/>
            <a:ext cx="9221628" cy="4890552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4BB3844D-EC44-46CB-B24F-C10A689A26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4792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203597" y="1727298"/>
            <a:ext cx="3036549" cy="198060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03596" y="4007062"/>
            <a:ext cx="3036549" cy="198060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875790" y="1707149"/>
            <a:ext cx="4005649" cy="4293266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700" b="0">
                <a:solidFill>
                  <a:srgbClr val="353D30"/>
                </a:solidFill>
              </a:defRPr>
            </a:lvl1pPr>
            <a:lvl4pPr>
              <a:defRPr sz="11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F5355874-E008-4BDE-B6FE-7DC15DD99E3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2189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876207" y="1796794"/>
            <a:ext cx="3335907" cy="3263798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/>
            </a:lvl1pPr>
          </a:lstStyle>
          <a:p>
            <a:pPr lvl="0"/>
            <a:endParaRPr lang="en-AU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76210" y="5141393"/>
            <a:ext cx="3348933" cy="611679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739584" y="1796794"/>
            <a:ext cx="3335907" cy="3263798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/>
            </a:lvl1pPr>
          </a:lstStyle>
          <a:p>
            <a:pPr lvl="0"/>
            <a:endParaRPr lang="en-AU" noProof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729501" y="5141393"/>
            <a:ext cx="3348933" cy="611679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99F8A09F-D7F6-433D-9409-0289B5BFCB5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7173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80804" y="1737578"/>
            <a:ext cx="3335907" cy="3631215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80808" y="5476942"/>
            <a:ext cx="3348933" cy="493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885877" y="1736758"/>
            <a:ext cx="3752839" cy="4234050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800" b="0">
                <a:solidFill>
                  <a:srgbClr val="353D30"/>
                </a:solidFill>
              </a:defRPr>
            </a:lvl1pPr>
            <a:lvl4pPr>
              <a:defRPr sz="11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58D9D9E4-17BB-4EE8-8FED-9A5C7729CC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00974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and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906682" y="1727712"/>
            <a:ext cx="7282711" cy="368014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6384" y="5496681"/>
            <a:ext cx="7313183" cy="493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05675902-B714-4367-AF0E-083DA8CF0E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45471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1026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903530" y="1670964"/>
            <a:ext cx="7251584" cy="4336443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98FC73A0-5AA6-4B59-ABFD-990454B88E0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45471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2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142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48238" y="1413339"/>
            <a:ext cx="9221628" cy="4890552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4BB3844D-EC44-46CB-B24F-C10A689A26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724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203597" y="1727298"/>
            <a:ext cx="3036549" cy="198060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03596" y="4007062"/>
            <a:ext cx="3036549" cy="198060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875790" y="1707149"/>
            <a:ext cx="4005649" cy="4293266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700" b="0">
                <a:solidFill>
                  <a:srgbClr val="353D30"/>
                </a:solidFill>
              </a:defRPr>
            </a:lvl1pPr>
            <a:lvl4pPr>
              <a:defRPr sz="11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F5355874-E008-4BDE-B6FE-7DC15DD99E3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1580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876207" y="1796794"/>
            <a:ext cx="3335907" cy="3263798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/>
            </a:lvl1pPr>
          </a:lstStyle>
          <a:p>
            <a:pPr lvl="0"/>
            <a:endParaRPr lang="en-AU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76210" y="5141393"/>
            <a:ext cx="3348933" cy="611679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739584" y="1796794"/>
            <a:ext cx="3335907" cy="3263798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/>
            </a:lvl1pPr>
          </a:lstStyle>
          <a:p>
            <a:pPr lvl="0"/>
            <a:endParaRPr lang="en-AU" noProof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729501" y="5141393"/>
            <a:ext cx="3348933" cy="611679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99F8A09F-D7F6-433D-9409-0289B5BFCB5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00578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80804" y="1737578"/>
            <a:ext cx="3335907" cy="3631215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80808" y="5476942"/>
            <a:ext cx="3348933" cy="493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885877" y="1736758"/>
            <a:ext cx="3752839" cy="4234050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800" b="0">
                <a:solidFill>
                  <a:srgbClr val="353D30"/>
                </a:solidFill>
              </a:defRPr>
            </a:lvl1pPr>
            <a:lvl4pPr>
              <a:defRPr sz="11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58D9D9E4-17BB-4EE8-8FED-9A5C7729CC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9411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45471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solidFill>
                  <a:srgbClr val="353D30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903530" y="1670964"/>
            <a:ext cx="7251584" cy="4336443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9962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and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906682" y="1727712"/>
            <a:ext cx="7282711" cy="368014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6384" y="5496681"/>
            <a:ext cx="7313183" cy="493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05675902-B714-4367-AF0E-083DA8CF0E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45471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2684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48238" y="1413339"/>
            <a:ext cx="9221628" cy="4890552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15994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203597" y="1727298"/>
            <a:ext cx="3036549" cy="198060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03596" y="4007062"/>
            <a:ext cx="3036549" cy="198060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875790" y="1707149"/>
            <a:ext cx="4005649" cy="4293266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700" b="0">
                <a:solidFill>
                  <a:srgbClr val="353D30"/>
                </a:solidFill>
              </a:defRPr>
            </a:lvl1pPr>
            <a:lvl4pPr>
              <a:defRPr sz="11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015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876207" y="1796794"/>
            <a:ext cx="3335907" cy="3263798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/>
            </a:lvl1pPr>
          </a:lstStyle>
          <a:p>
            <a:pPr lvl="0"/>
            <a:endParaRPr lang="en-AU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76210" y="5141393"/>
            <a:ext cx="3348933" cy="611679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739584" y="1796794"/>
            <a:ext cx="3335907" cy="3263798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/>
            </a:lvl1pPr>
          </a:lstStyle>
          <a:p>
            <a:pPr lvl="0"/>
            <a:endParaRPr lang="en-AU" noProof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729501" y="5141393"/>
            <a:ext cx="3348933" cy="611679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285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80804" y="1737578"/>
            <a:ext cx="3335907" cy="3631215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80808" y="5476942"/>
            <a:ext cx="3348933" cy="493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885877" y="1736758"/>
            <a:ext cx="3752839" cy="4234050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700" b="0">
                <a:solidFill>
                  <a:srgbClr val="353D30"/>
                </a:solidFill>
              </a:defRPr>
            </a:lvl1pPr>
            <a:lvl4pPr>
              <a:defRPr sz="11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6080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and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906682" y="1727712"/>
            <a:ext cx="7282711" cy="3680147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300" b="0"/>
            </a:lvl1pPr>
          </a:lstStyle>
          <a:p>
            <a:pPr lvl="0"/>
            <a:endParaRPr lang="en-AU" noProof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6384" y="5496681"/>
            <a:ext cx="7313183" cy="493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353D30"/>
                </a:solidFill>
              </a:defRPr>
            </a:lvl1pPr>
            <a:lvl2pPr>
              <a:defRPr sz="1100">
                <a:solidFill>
                  <a:srgbClr val="353D3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6741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22807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6"/>
          <p:cNvSpPr>
            <a:spLocks noGrp="1"/>
          </p:cNvSpPr>
          <p:nvPr>
            <p:ph type="dgm" sz="quarter" idx="12"/>
          </p:nvPr>
        </p:nvSpPr>
        <p:spPr>
          <a:xfrm>
            <a:off x="350208" y="1472149"/>
            <a:ext cx="9189452" cy="4759680"/>
          </a:xfrm>
          <a:prstGeom prst="rect">
            <a:avLst/>
          </a:prstGeom>
        </p:spPr>
        <p:txBody>
          <a:bodyPr lIns="83969" tIns="41985" rIns="83969" bIns="41985"/>
          <a:lstStyle/>
          <a:p>
            <a:pPr lvl="0"/>
            <a:endParaRPr lang="en-AU" noProof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6" y="152786"/>
            <a:ext cx="6870293" cy="1019268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D5804993-6BF5-45D3-9D56-608D6B84038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8922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903530" y="1670964"/>
            <a:ext cx="7251584" cy="4336443"/>
          </a:xfrm>
          <a:prstGeom prst="rect">
            <a:avLst/>
          </a:prstGeom>
        </p:spPr>
        <p:txBody>
          <a:bodyPr lIns="83969" tIns="41985" rIns="83969" bIns="41985"/>
          <a:lstStyle>
            <a:lvl1pPr>
              <a:defRPr sz="1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98FC73A0-5AA6-4B59-ABFD-990454B88E0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2397" y="145471"/>
            <a:ext cx="6862192" cy="1019268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2800" b="0">
                <a:solidFill>
                  <a:srgbClr val="353D3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5797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Logo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69" y="259064"/>
            <a:ext cx="2106533" cy="49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9" descr="AUR_TL_100mm_1CS_Gr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9151" y="418821"/>
            <a:ext cx="4717634" cy="39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+mj-lt"/>
          <a:ea typeface="+mj-ea"/>
          <a:cs typeface="+mj-cs"/>
        </a:defRPr>
      </a:lvl1pPr>
      <a:lvl2pPr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2pPr>
      <a:lvl3pPr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3pPr>
      <a:lvl4pPr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4pPr>
      <a:lvl5pPr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5pPr>
      <a:lvl6pPr marL="419847"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6pPr>
      <a:lvl7pPr marL="839694"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7pPr>
      <a:lvl8pPr marL="1259540"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8pPr>
      <a:lvl9pPr marL="1679387" algn="l" defTabSz="914042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AB800"/>
          </a:solidFill>
          <a:latin typeface="Arial" charset="0"/>
        </a:defRPr>
      </a:lvl9pPr>
    </p:titleStyle>
    <p:bodyStyle>
      <a:lvl1pPr marL="314885" indent="-314885" algn="l" defTabSz="914042" rtl="0" eaLnBrk="1" fontAlgn="base" hangingPunct="1">
        <a:spcBef>
          <a:spcPct val="20000"/>
        </a:spcBef>
        <a:spcAft>
          <a:spcPct val="0"/>
        </a:spcAft>
        <a:defRPr sz="1400">
          <a:solidFill>
            <a:srgbClr val="7AB800"/>
          </a:solidFill>
          <a:latin typeface="+mn-lt"/>
          <a:ea typeface="+mn-ea"/>
          <a:cs typeface="+mn-cs"/>
        </a:defRPr>
      </a:lvl1pPr>
      <a:lvl2pPr marL="536471" indent="5831" algn="l" defTabSz="914042" rtl="0" eaLnBrk="1" fontAlgn="base" hangingPunct="1">
        <a:spcBef>
          <a:spcPct val="20000"/>
        </a:spcBef>
        <a:spcAft>
          <a:spcPct val="0"/>
        </a:spcAft>
        <a:defRPr sz="1400">
          <a:solidFill>
            <a:srgbClr val="7AB800"/>
          </a:solidFill>
          <a:latin typeface="+mn-lt"/>
        </a:defRPr>
      </a:lvl2pPr>
      <a:lvl3pPr marL="1446139" indent="-457750" algn="l" defTabSz="914042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005935" indent="-380487" algn="l" defTabSz="914042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67188" indent="-381944" algn="l" defTabSz="91404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987035" indent="-381944" algn="l" defTabSz="91404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06882" indent="-381944" algn="l" defTabSz="91404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826729" indent="-381944" algn="l" defTabSz="91404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246576" indent="-381944" algn="l" defTabSz="91404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Logo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166" y="6417591"/>
            <a:ext cx="1037085" cy="24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5" descr="AUR_TL_100mm_1CS_Gre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5182" y="6490993"/>
            <a:ext cx="2322777" cy="1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48638" y="6309647"/>
            <a:ext cx="9220494" cy="0"/>
          </a:xfrm>
          <a:prstGeom prst="line">
            <a:avLst/>
          </a:prstGeom>
          <a:noFill/>
          <a:ln w="19050">
            <a:solidFill>
              <a:srgbClr val="7AB800"/>
            </a:solidFill>
            <a:round/>
            <a:headEnd/>
            <a:tailEnd/>
          </a:ln>
          <a:effectLst/>
        </p:spPr>
        <p:txBody>
          <a:bodyPr lIns="91434" tIns="45718" rIns="91434" bIns="45718" anchor="ctr"/>
          <a:lstStyle/>
          <a:p>
            <a:pPr>
              <a:defRPr/>
            </a:pPr>
            <a:endParaRPr lang="en-AU"/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353233" y="269802"/>
            <a:ext cx="1539067" cy="149641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BEB9B4"/>
                </a:solidFill>
              </a:defRPr>
            </a:lvl1pPr>
          </a:lstStyle>
          <a:p>
            <a:pPr marL="0" indent="0" eaLnBrk="0" hangingPunct="0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endParaRPr lang="en-US" sz="1800" b="0" baseline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Aurecon_Power_Point_General_use_presentation_AME_square_cluster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8587" y="0"/>
            <a:ext cx="1147413" cy="112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84869" y="6355704"/>
            <a:ext cx="3136263" cy="365568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ctr">
              <a:defRPr sz="1300">
                <a:solidFill>
                  <a:srgbClr val="353D30"/>
                </a:solidFill>
              </a:defRPr>
            </a:lvl1pPr>
          </a:lstStyle>
          <a:p>
            <a:pPr>
              <a:defRPr/>
            </a:pPr>
            <a:r>
              <a:rPr lang="en-AU"/>
              <a:t>Slide </a:t>
            </a:r>
            <a:fld id="{D5804993-6BF5-45D3-9D56-608D6B84038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01E1D-7C58-48F2-9E92-8844234B1B8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14885" indent="-314885" algn="l" rtl="0" eaLnBrk="0" fontAlgn="base" hangingPunct="0">
        <a:spcBef>
          <a:spcPct val="20000"/>
        </a:spcBef>
        <a:spcAft>
          <a:spcPct val="0"/>
        </a:spcAft>
        <a:buFont typeface="Arial" charset="0"/>
        <a:defRPr sz="1800" b="1" kern="1200">
          <a:solidFill>
            <a:srgbClr val="7AB800"/>
          </a:solidFill>
          <a:latin typeface="Arial" pitchFamily="34" charset="0"/>
          <a:ea typeface="+mn-ea"/>
          <a:cs typeface="Arial" pitchFamily="34" charset="0"/>
        </a:defRPr>
      </a:lvl1pPr>
      <a:lvl2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0915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004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8851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69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Log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166" y="6417591"/>
            <a:ext cx="1037085" cy="24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5" descr="AUR_TL_100mm_1CS_Gre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5182" y="6490993"/>
            <a:ext cx="2322777" cy="1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48638" y="6309647"/>
            <a:ext cx="9220494" cy="0"/>
          </a:xfrm>
          <a:prstGeom prst="line">
            <a:avLst/>
          </a:prstGeom>
          <a:noFill/>
          <a:ln w="19050">
            <a:solidFill>
              <a:srgbClr val="7AB800"/>
            </a:solidFill>
            <a:round/>
            <a:headEnd/>
            <a:tailEnd/>
          </a:ln>
          <a:effectLst/>
        </p:spPr>
        <p:txBody>
          <a:bodyPr lIns="91434" tIns="45718" rIns="91434" bIns="45718" anchor="ctr"/>
          <a:lstStyle/>
          <a:p>
            <a:pPr>
              <a:defRPr/>
            </a:pPr>
            <a:endParaRPr lang="en-AU"/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353234" y="335301"/>
            <a:ext cx="1539066" cy="1282019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BEB9B4"/>
                </a:solidFill>
              </a:defRPr>
            </a:lvl1pPr>
          </a:lstStyle>
          <a:p>
            <a:pPr marL="0" indent="0" eaLnBrk="0" hangingPunct="0">
              <a:lnSpc>
                <a:spcPts val="1600"/>
              </a:lnSpc>
              <a:spcBef>
                <a:spcPts val="0"/>
              </a:spcBef>
              <a:buFont typeface="Arial" charset="0"/>
              <a:buNone/>
              <a:defRPr/>
            </a:pPr>
            <a:endParaRPr lang="en-US" sz="1800" b="0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84869" y="6355704"/>
            <a:ext cx="3136263" cy="365568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ctr">
              <a:defRPr sz="1300">
                <a:solidFill>
                  <a:srgbClr val="353D30"/>
                </a:solidFill>
              </a:defRPr>
            </a:lvl1pPr>
          </a:lstStyle>
          <a:p>
            <a:pPr>
              <a:defRPr/>
            </a:pPr>
            <a:r>
              <a:rPr lang="en-AU"/>
              <a:t>Slide </a:t>
            </a:r>
            <a:fld id="{D5804993-6BF5-45D3-9D56-608D6B84038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3079" name="Picture 8" descr="Aurecon_Power_Point_General_use_presentation_AME_square_cluster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8587" y="0"/>
            <a:ext cx="1147413" cy="112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14885" indent="-314885" algn="l" rtl="0" eaLnBrk="0" fontAlgn="base" hangingPunct="0">
        <a:spcBef>
          <a:spcPct val="20000"/>
        </a:spcBef>
        <a:spcAft>
          <a:spcPct val="0"/>
        </a:spcAft>
        <a:buFont typeface="Arial" charset="0"/>
        <a:defRPr sz="1800" b="1" kern="1200">
          <a:solidFill>
            <a:srgbClr val="7AB800"/>
          </a:solidFill>
          <a:latin typeface="Arial" pitchFamily="34" charset="0"/>
          <a:ea typeface="+mn-ea"/>
          <a:cs typeface="Arial" pitchFamily="34" charset="0"/>
        </a:defRPr>
      </a:lvl1pPr>
      <a:lvl2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0915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004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8851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69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Log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166" y="6417591"/>
            <a:ext cx="1037085" cy="24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5" descr="AUR_TL_100mm_1CS_Gre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5182" y="6490993"/>
            <a:ext cx="2322777" cy="1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48638" y="6309647"/>
            <a:ext cx="9220494" cy="0"/>
          </a:xfrm>
          <a:prstGeom prst="line">
            <a:avLst/>
          </a:prstGeom>
          <a:noFill/>
          <a:ln w="19050">
            <a:solidFill>
              <a:srgbClr val="7AB800"/>
            </a:solidFill>
            <a:round/>
            <a:headEnd/>
            <a:tailEnd/>
          </a:ln>
          <a:effectLst/>
        </p:spPr>
        <p:txBody>
          <a:bodyPr lIns="91434" tIns="45718" rIns="91434" bIns="45718" anchor="ctr"/>
          <a:lstStyle/>
          <a:p>
            <a:pPr>
              <a:defRPr/>
            </a:pPr>
            <a:endParaRPr lang="en-AU"/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353234" y="269466"/>
            <a:ext cx="1539066" cy="1282019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BEB9B4"/>
                </a:solidFill>
              </a:defRPr>
            </a:lvl1pPr>
          </a:lstStyle>
          <a:p>
            <a:pPr marL="0" indent="0" eaLnBrk="0" hangingPunct="0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1800" b="0" baseline="0" dirty="0" smtClean="0">
                <a:latin typeface="Arial" pitchFamily="34" charset="0"/>
                <a:cs typeface="Arial" pitchFamily="34" charset="0"/>
              </a:rPr>
              <a:t>Industry</a:t>
            </a:r>
          </a:p>
          <a:p>
            <a:pPr marL="0" indent="0" eaLnBrk="0" hangingPunct="0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1800" b="0" baseline="0" dirty="0" smtClean="0">
                <a:latin typeface="Arial" pitchFamily="34" charset="0"/>
                <a:cs typeface="Arial" pitchFamily="34" charset="0"/>
              </a:rPr>
              <a:t>plan: </a:t>
            </a:r>
          </a:p>
          <a:p>
            <a:pPr marL="0" indent="0" eaLnBrk="0" hangingPunct="0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1800" b="0" baseline="0" dirty="0" smtClean="0">
                <a:latin typeface="Arial" pitchFamily="34" charset="0"/>
                <a:cs typeface="Arial" pitchFamily="34" charset="0"/>
              </a:rPr>
              <a:t>appendix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84869" y="6355704"/>
            <a:ext cx="3136263" cy="365568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ctr">
              <a:defRPr sz="1300">
                <a:solidFill>
                  <a:srgbClr val="353D30"/>
                </a:solidFill>
              </a:defRPr>
            </a:lvl1pPr>
          </a:lstStyle>
          <a:p>
            <a:pPr>
              <a:defRPr/>
            </a:pPr>
            <a:r>
              <a:rPr lang="en-AU"/>
              <a:t>Slide </a:t>
            </a:r>
            <a:fld id="{D5804993-6BF5-45D3-9D56-608D6B84038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3079" name="Picture 8" descr="Aurecon_Power_Point_General_use_presentation_AME_square_cluster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8587" y="0"/>
            <a:ext cx="1147413" cy="112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14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14885" indent="-314885" algn="l" rtl="0" eaLnBrk="0" fontAlgn="base" hangingPunct="0">
        <a:spcBef>
          <a:spcPct val="20000"/>
        </a:spcBef>
        <a:spcAft>
          <a:spcPct val="0"/>
        </a:spcAft>
        <a:buFont typeface="Arial" charset="0"/>
        <a:defRPr sz="1800" b="1" kern="1200">
          <a:solidFill>
            <a:srgbClr val="7AB800"/>
          </a:solidFill>
          <a:latin typeface="Arial" pitchFamily="34" charset="0"/>
          <a:ea typeface="+mn-ea"/>
          <a:cs typeface="Arial" pitchFamily="34" charset="0"/>
        </a:defRPr>
      </a:lvl1pPr>
      <a:lvl2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58" indent="-1458" algn="l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0915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004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8851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69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4BB3844D-EC44-46CB-B24F-C10A689A2691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52777" y="711154"/>
            <a:ext cx="6870293" cy="1019268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AU" sz="3600" dirty="0" smtClean="0"/>
              <a:t>Achieving Industry Best Practice in Contract Delivery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AU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AU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AU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AU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AU" dirty="0" smtClean="0"/>
          </a:p>
          <a:p>
            <a:endParaRPr lang="en-AU" sz="1800" dirty="0">
              <a:solidFill>
                <a:srgbClr val="7AB8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8758" y="2545689"/>
            <a:ext cx="7915046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IPWEA Vic</a:t>
            </a:r>
          </a:p>
          <a:p>
            <a:r>
              <a:rPr lang="en-AU" dirty="0" smtClean="0"/>
              <a:t>Strategic Contract Management &amp; Procurement Conference</a:t>
            </a:r>
          </a:p>
          <a:p>
            <a:endParaRPr lang="en-AU" dirty="0"/>
          </a:p>
          <a:p>
            <a:r>
              <a:rPr lang="en-AU" dirty="0"/>
              <a:t>6 October, Melbourne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8758" y="4592726"/>
            <a:ext cx="7915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Lloyd Arnott</a:t>
            </a:r>
          </a:p>
          <a:p>
            <a:pPr algn="r"/>
            <a:r>
              <a:rPr lang="en-A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&amp;</a:t>
            </a:r>
            <a:r>
              <a:rPr lang="en-AU" sz="24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A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Infrastructure Advisory Leader</a:t>
            </a:r>
          </a:p>
          <a:p>
            <a:pPr algn="r"/>
            <a:r>
              <a:rPr lang="en-A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Aurecon</a:t>
            </a:r>
          </a:p>
        </p:txBody>
      </p:sp>
    </p:spTree>
    <p:extLst>
      <p:ext uri="{BB962C8B-B14F-4D97-AF65-F5344CB8AC3E}">
        <p14:creationId xmlns:p14="http://schemas.microsoft.com/office/powerpoint/2010/main" xmlns="" val="3528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872798" y="364167"/>
            <a:ext cx="6850844" cy="105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AU" sz="4000" b="0" dirty="0" smtClean="0"/>
              <a:t>Trends in the Industry</a:t>
            </a:r>
            <a:endParaRPr lang="en-AU" sz="4000" b="0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1pPr>
            <a:lvl2pPr marL="682251" indent="-262404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2pPr>
            <a:lvl3pPr marL="1049617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3pPr>
            <a:lvl4pPr marL="1469464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4pPr>
            <a:lvl5pPr marL="1889310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5pPr>
            <a:lvl6pPr marL="230915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6pPr>
            <a:lvl7pPr marL="2729004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7pPr>
            <a:lvl8pPr marL="3148851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8pPr>
            <a:lvl9pPr marL="356869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300">
                <a:solidFill>
                  <a:srgbClr val="353D30"/>
                </a:solidFill>
              </a:rPr>
              <a:t>Slide </a:t>
            </a:r>
            <a:fld id="{1BDB38D5-63AC-441A-B7DD-AFAAA3D9ACDF}" type="slidenum">
              <a:rPr lang="en-AU" sz="1300">
                <a:solidFill>
                  <a:srgbClr val="353D30"/>
                </a:solidFill>
              </a:rPr>
              <a:pPr eaLnBrk="1" hangingPunct="1"/>
              <a:t>2</a:t>
            </a:fld>
            <a:endParaRPr lang="en-AU" sz="1300">
              <a:solidFill>
                <a:srgbClr val="353D3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781" y="1220788"/>
            <a:ext cx="8803907" cy="5078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 smtClean="0">
                <a:solidFill>
                  <a:schemeClr val="tx1"/>
                </a:solidFill>
              </a:rPr>
              <a:t>Impact of GFC has reduced pool of contractors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>
                <a:solidFill>
                  <a:schemeClr val="tx1"/>
                </a:solidFill>
              </a:rPr>
              <a:t>Local Government contract specialists in short </a:t>
            </a:r>
            <a:r>
              <a:rPr lang="en-AU" sz="3000" b="0" baseline="0" dirty="0" smtClean="0">
                <a:solidFill>
                  <a:schemeClr val="tx1"/>
                </a:solidFill>
              </a:rPr>
              <a:t>supply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>
                <a:solidFill>
                  <a:schemeClr val="tx1"/>
                </a:solidFill>
              </a:rPr>
              <a:t>Recognition that stronger focus required to rebuild contract skills on both sides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 smtClean="0">
                <a:solidFill>
                  <a:schemeClr val="tx1"/>
                </a:solidFill>
              </a:rPr>
              <a:t>Interest in Collaboration (Client / Contractor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 smtClean="0">
                <a:solidFill>
                  <a:schemeClr val="tx1"/>
                </a:solidFill>
              </a:rPr>
              <a:t>Standardisation of documents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 smtClean="0">
                <a:solidFill>
                  <a:schemeClr val="tx1"/>
                </a:solidFill>
              </a:rPr>
              <a:t>Councils developing Procurement units and Policies to create efficiencies and address probity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3000" b="0" baseline="0" dirty="0" smtClean="0">
                <a:solidFill>
                  <a:schemeClr val="tx1"/>
                </a:solidFill>
              </a:rPr>
              <a:t>Strengthened focus on </a:t>
            </a:r>
            <a:r>
              <a:rPr lang="en-AU" sz="3000" b="0" baseline="0" dirty="0" err="1" smtClean="0">
                <a:solidFill>
                  <a:schemeClr val="tx1"/>
                </a:solidFill>
              </a:rPr>
              <a:t>VfM</a:t>
            </a:r>
            <a:endParaRPr lang="en-AU" sz="3000" b="0" baseline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7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431597" y="145011"/>
            <a:ext cx="8163764" cy="105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</a:pPr>
            <a:r>
              <a:rPr lang="en-AU" sz="3600" b="0" dirty="0" smtClean="0"/>
              <a:t>Drivers </a:t>
            </a:r>
            <a:r>
              <a:rPr lang="en-AU" sz="3600" b="0" dirty="0"/>
              <a:t>to achieve good </a:t>
            </a:r>
            <a:r>
              <a:rPr lang="en-AU" sz="3600" b="0" dirty="0" smtClean="0"/>
              <a:t>contract </a:t>
            </a:r>
            <a:r>
              <a:rPr lang="en-AU" sz="3600" b="0" dirty="0"/>
              <a:t>outcomes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1pPr>
            <a:lvl2pPr marL="682251" indent="-262404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2pPr>
            <a:lvl3pPr marL="1049617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3pPr>
            <a:lvl4pPr marL="1469464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4pPr>
            <a:lvl5pPr marL="1889310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5pPr>
            <a:lvl6pPr marL="230915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6pPr>
            <a:lvl7pPr marL="2729004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7pPr>
            <a:lvl8pPr marL="3148851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8pPr>
            <a:lvl9pPr marL="356869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300">
                <a:solidFill>
                  <a:srgbClr val="353D30"/>
                </a:solidFill>
              </a:rPr>
              <a:t>Slide </a:t>
            </a:r>
            <a:fld id="{1BDB38D5-63AC-441A-B7DD-AFAAA3D9ACDF}" type="slidenum">
              <a:rPr lang="en-AU" sz="1300">
                <a:solidFill>
                  <a:srgbClr val="353D30"/>
                </a:solidFill>
              </a:rPr>
              <a:pPr eaLnBrk="1" hangingPunct="1"/>
              <a:t>3</a:t>
            </a:fld>
            <a:endParaRPr lang="en-AU" sz="1300">
              <a:solidFill>
                <a:srgbClr val="353D3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890691"/>
              </p:ext>
            </p:extLst>
          </p:nvPr>
        </p:nvGraphicFramePr>
        <p:xfrm>
          <a:off x="308535" y="1470354"/>
          <a:ext cx="9212262" cy="398968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8804"/>
                <a:gridCol w="194864"/>
                <a:gridCol w="4508594"/>
              </a:tblGrid>
              <a:tr h="435185">
                <a:tc>
                  <a:txBody>
                    <a:bodyPr/>
                    <a:lstStyle/>
                    <a:p>
                      <a:pPr>
                        <a:tabLst>
                          <a:tab pos="358775" algn="l"/>
                        </a:tabLst>
                      </a:pPr>
                      <a:r>
                        <a:rPr lang="en-AU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	Forward planning</a:t>
                      </a: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446088" algn="l"/>
                        </a:tabLst>
                      </a:pPr>
                      <a:r>
                        <a:rPr lang="en-AU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2.	Contract documentation</a:t>
                      </a: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</a:tr>
              <a:tr h="3554504">
                <a:tc>
                  <a:txBody>
                    <a:bodyPr/>
                    <a:lstStyle/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Prior notice to contractor pool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refined budget and estimating process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Adequate</a:t>
                      </a: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bidding periods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Smarter use of prequalification panels</a:t>
                      </a:r>
                      <a:endParaRPr lang="en-AU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Industry standardisation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Keep the lawyers out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Simple English</a:t>
                      </a:r>
                    </a:p>
                    <a:p>
                      <a:pPr marL="0" marR="0" indent="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AU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22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431597" y="145011"/>
            <a:ext cx="8163764" cy="105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</a:pPr>
            <a:r>
              <a:rPr lang="en-AU" sz="3600" b="0" dirty="0" smtClean="0"/>
              <a:t>Drivers </a:t>
            </a:r>
            <a:r>
              <a:rPr lang="en-AU" sz="3600" b="0" dirty="0"/>
              <a:t>to achieve good Contract outcomes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1pPr>
            <a:lvl2pPr marL="682251" indent="-262404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2pPr>
            <a:lvl3pPr marL="1049617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3pPr>
            <a:lvl4pPr marL="1469464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4pPr>
            <a:lvl5pPr marL="1889310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5pPr>
            <a:lvl6pPr marL="230915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6pPr>
            <a:lvl7pPr marL="2729004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7pPr>
            <a:lvl8pPr marL="3148851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8pPr>
            <a:lvl9pPr marL="356869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300">
                <a:solidFill>
                  <a:srgbClr val="353D30"/>
                </a:solidFill>
              </a:rPr>
              <a:t>Slide </a:t>
            </a:r>
            <a:fld id="{1BDB38D5-63AC-441A-B7DD-AFAAA3D9ACDF}" type="slidenum">
              <a:rPr lang="en-AU" sz="1300">
                <a:solidFill>
                  <a:srgbClr val="353D30"/>
                </a:solidFill>
              </a:rPr>
              <a:pPr eaLnBrk="1" hangingPunct="1"/>
              <a:t>4</a:t>
            </a:fld>
            <a:endParaRPr lang="en-AU" sz="1300">
              <a:solidFill>
                <a:srgbClr val="353D3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7845946"/>
              </p:ext>
            </p:extLst>
          </p:nvPr>
        </p:nvGraphicFramePr>
        <p:xfrm>
          <a:off x="308535" y="1470354"/>
          <a:ext cx="9212262" cy="42470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8804"/>
                <a:gridCol w="194864"/>
                <a:gridCol w="4508594"/>
              </a:tblGrid>
              <a:tr h="435185">
                <a:tc>
                  <a:txBody>
                    <a:bodyPr/>
                    <a:lstStyle/>
                    <a:p>
                      <a:pPr marL="358775" indent="-358775">
                        <a:tabLst>
                          <a:tab pos="358775" algn="l"/>
                        </a:tabLst>
                      </a:pPr>
                      <a:r>
                        <a:rPr lang="en-AU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3.	Taking a Risk Management approach</a:t>
                      </a: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-446088">
                        <a:tabLst>
                          <a:tab pos="446088" algn="l"/>
                        </a:tabLst>
                      </a:pPr>
                      <a:r>
                        <a:rPr lang="en-AU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4.	Improving contract management skills</a:t>
                      </a: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</a:tr>
              <a:tr h="3554504">
                <a:tc>
                  <a:txBody>
                    <a:bodyPr/>
                    <a:lstStyle/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Identify and assess risks up front (Risk Register)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Allocate a cost to all risks in design / estimating phase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Work up a Management Plan with the Contractor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RMP becoming a Key Project Management Tool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AU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Exodus of experienced contract professionals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Opportunity for new generation to fill the gap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Structured training programs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Mentoring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Sharing experiences with the Local Government industry</a:t>
                      </a:r>
                    </a:p>
                    <a:p>
                      <a:pPr marL="0" marR="0" indent="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AU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82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431597" y="145011"/>
            <a:ext cx="8163764" cy="105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</a:pPr>
            <a:r>
              <a:rPr lang="en-AU" sz="3600" b="0" dirty="0" smtClean="0"/>
              <a:t>Drivers </a:t>
            </a:r>
            <a:r>
              <a:rPr lang="en-AU" sz="3600" b="0" dirty="0"/>
              <a:t>to achieve good Contract outcomes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1pPr>
            <a:lvl2pPr marL="682251" indent="-262404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2pPr>
            <a:lvl3pPr marL="1049617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3pPr>
            <a:lvl4pPr marL="1469464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4pPr>
            <a:lvl5pPr marL="1889310" indent="-209923" eaLnBrk="0" hangingPunct="0">
              <a:defRPr sz="3200" b="1" baseline="-25000">
                <a:solidFill>
                  <a:srgbClr val="7AB800"/>
                </a:solidFill>
                <a:latin typeface="Arial" charset="0"/>
              </a:defRPr>
            </a:lvl5pPr>
            <a:lvl6pPr marL="230915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6pPr>
            <a:lvl7pPr marL="2729004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7pPr>
            <a:lvl8pPr marL="3148851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8pPr>
            <a:lvl9pPr marL="3568697" indent="-209923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rgbClr val="7AB8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300">
                <a:solidFill>
                  <a:srgbClr val="353D30"/>
                </a:solidFill>
              </a:rPr>
              <a:t>Slide </a:t>
            </a:r>
            <a:fld id="{1BDB38D5-63AC-441A-B7DD-AFAAA3D9ACDF}" type="slidenum">
              <a:rPr lang="en-AU" sz="1300">
                <a:solidFill>
                  <a:srgbClr val="353D30"/>
                </a:solidFill>
              </a:rPr>
              <a:pPr eaLnBrk="1" hangingPunct="1"/>
              <a:t>5</a:t>
            </a:fld>
            <a:endParaRPr lang="en-AU" sz="1300">
              <a:solidFill>
                <a:srgbClr val="353D3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4564462"/>
              </p:ext>
            </p:extLst>
          </p:nvPr>
        </p:nvGraphicFramePr>
        <p:xfrm>
          <a:off x="308535" y="1470354"/>
          <a:ext cx="9212262" cy="42470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8804"/>
                <a:gridCol w="194864"/>
                <a:gridCol w="4508594"/>
              </a:tblGrid>
              <a:tr h="435185">
                <a:tc>
                  <a:txBody>
                    <a:bodyPr/>
                    <a:lstStyle/>
                    <a:p>
                      <a:pPr>
                        <a:tabLst>
                          <a:tab pos="358775" algn="l"/>
                        </a:tabLst>
                      </a:pPr>
                      <a:r>
                        <a:rPr lang="en-AU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5.	Building in flexibility</a:t>
                      </a: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indent="-358775">
                        <a:tabLst>
                          <a:tab pos="358775" algn="l"/>
                        </a:tabLst>
                      </a:pPr>
                      <a:r>
                        <a:rPr lang="en-AU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	Increased collaboration and communication</a:t>
                      </a: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</a:tr>
              <a:tr h="3554504">
                <a:tc>
                  <a:txBody>
                    <a:bodyPr/>
                    <a:lstStyle/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Encourage innovation (build into selection criteria)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Contractors often see innovation as a differentiator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Take a “Value for Money” approach – avoid a bottom line $ focus</a:t>
                      </a: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AU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Basis of all newer contracting forms (ECI, alliances)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master / servant relationships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secrets or surprises</a:t>
                      </a:r>
                    </a:p>
                    <a:p>
                      <a:pPr marL="108000" marR="0" indent="-1080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Requires a whole new approach &amp; skill set</a:t>
                      </a:r>
                    </a:p>
                    <a:p>
                      <a:pPr marL="877047" marR="0" lvl="1" indent="-4572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Issue resolution procedures</a:t>
                      </a:r>
                    </a:p>
                    <a:p>
                      <a:pPr marL="877047" marR="0" lvl="1" indent="-4572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A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Learn about mediation</a:t>
                      </a:r>
                    </a:p>
                    <a:p>
                      <a:pPr marL="342900" marR="0" lvl="0" indent="-34290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AU" sz="20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83969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AU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80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4BB3844D-EC44-46CB-B24F-C10A689A2691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sz="quarter" idx="12"/>
            <p:extLst>
              <p:ext uri="{D42A27DB-BD31-4B8C-83A1-F6EECF244321}">
                <p14:modId xmlns:p14="http://schemas.microsoft.com/office/powerpoint/2010/main" xmlns="" val="3300227689"/>
              </p:ext>
            </p:extLst>
          </p:nvPr>
        </p:nvGraphicFramePr>
        <p:xfrm>
          <a:off x="731519" y="921716"/>
          <a:ext cx="7958938" cy="397946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58938"/>
              </a:tblGrid>
              <a:tr h="870509">
                <a:tc>
                  <a:txBody>
                    <a:bodyPr/>
                    <a:lstStyle/>
                    <a:p>
                      <a:pPr marL="0" indent="0" algn="ctr" defTabSz="839694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charset="0"/>
                        <a:tabLst>
                          <a:tab pos="358775" algn="l"/>
                        </a:tabLst>
                      </a:pPr>
                      <a:r>
                        <a:rPr lang="en-AU" sz="3600" b="0" kern="1200" dirty="0" smtClean="0">
                          <a:solidFill>
                            <a:srgbClr val="7AB8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Tools to assist</a:t>
                      </a:r>
                      <a:endParaRPr lang="en-AU" sz="3600" b="0" kern="1200" dirty="0">
                        <a:solidFill>
                          <a:srgbClr val="7AB8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732" marR="84732" marT="41450" marB="41450"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D30"/>
                    </a:solidFill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AU" sz="2800" dirty="0" smtClean="0"/>
                        <a:t>Risk management approach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AU" sz="2800" dirty="0" smtClean="0"/>
                        <a:t>Prequalification panels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AU" sz="2800" dirty="0" smtClean="0"/>
                        <a:t>Standardised documentation wherever possible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AU" sz="2800" dirty="0" smtClean="0"/>
                        <a:t>Value for Money assessment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AU" sz="2800" dirty="0" smtClean="0"/>
                        <a:t>Two</a:t>
                      </a:r>
                      <a:r>
                        <a:rPr lang="en-AU" sz="2800" baseline="0" dirty="0" smtClean="0"/>
                        <a:t> way collaboration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AU" sz="2800" dirty="0" smtClean="0"/>
                        <a:t>Training and mentoring programs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9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A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701443"/>
      </p:ext>
    </p:extLst>
  </p:cSld>
  <p:clrMapOvr>
    <a:masterClrMapping/>
  </p:clrMapOvr>
</p:sld>
</file>

<file path=ppt/theme/theme1.xml><?xml version="1.0" encoding="utf-8"?>
<a:theme xmlns:a="http://schemas.openxmlformats.org/drawingml/2006/main" name="Aurecon_Powerpoint_Squares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69" tIns="49785" rIns="99569" bIns="49785" numCol="1" anchor="ctr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1" i="0" u="none" strike="noStrike" cap="none" normalizeH="0" baseline="-25000" smtClean="0">
            <a:ln>
              <a:noFill/>
            </a:ln>
            <a:solidFill>
              <a:srgbClr val="7AB8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69" tIns="49785" rIns="99569" bIns="49785" numCol="1" anchor="ctr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1" i="0" u="none" strike="noStrike" cap="none" normalizeH="0" baseline="-25000" smtClean="0">
            <a:ln>
              <a:noFill/>
            </a:ln>
            <a:solidFill>
              <a:srgbClr val="7AB8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Slide - Sector 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 Numbe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pend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iprtion xmlns="661056fd-8781-4f43-8ede-34734ef4b8bc">THIS DOCUMENT MUST BE USED TO SUBMIT AND PRESENT A BUSINESS PLAN. Presentation format is 30 min presentation / 30 min question time, therefore this template focuses and condenses a business plan to critical aspects only.</Descipr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5ADF2AC3BB449B278C3AF364A5BF5" ma:contentTypeVersion="1" ma:contentTypeDescription="Create a new document." ma:contentTypeScope="" ma:versionID="b4acaa3f3114e960804ed5dc0b4b94de">
  <xsd:schema xmlns:xsd="http://www.w3.org/2001/XMLSchema" xmlns:xs="http://www.w3.org/2001/XMLSchema" xmlns:p="http://schemas.microsoft.com/office/2006/metadata/properties" xmlns:ns2="661056fd-8781-4f43-8ede-34734ef4b8bc" targetNamespace="http://schemas.microsoft.com/office/2006/metadata/properties" ma:root="true" ma:fieldsID="42c1380ff6455cf28a68e44bbeefda10" ns2:_="">
    <xsd:import namespace="661056fd-8781-4f43-8ede-34734ef4b8bc"/>
    <xsd:element name="properties">
      <xsd:complexType>
        <xsd:sequence>
          <xsd:element name="documentManagement">
            <xsd:complexType>
              <xsd:all>
                <xsd:element ref="ns2:Descipr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056fd-8781-4f43-8ede-34734ef4b8bc" elementFormDefault="qualified">
    <xsd:import namespace="http://schemas.microsoft.com/office/2006/documentManagement/types"/>
    <xsd:import namespace="http://schemas.microsoft.com/office/infopath/2007/PartnerControls"/>
    <xsd:element name="Desciprtion" ma:index="8" nillable="true" ma:displayName="Useage guidelines" ma:description="Guidelines on document useage." ma:internalName="Descipr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6018D1-E1EF-4BA2-B9C7-C84C9D5E94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D777A9-115D-493C-9FD4-2E2B8C3659F7}">
  <ds:schemaRefs>
    <ds:schemaRef ds:uri="http://purl.org/dc/terms/"/>
    <ds:schemaRef ds:uri="http://schemas.microsoft.com/office/2006/documentManagement/types"/>
    <ds:schemaRef ds:uri="http://purl.org/dc/dcmitype/"/>
    <ds:schemaRef ds:uri="661056fd-8781-4f43-8ede-34734ef4b8b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826EC23-16D0-4FE4-8C05-5C4BF3BFC4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056fd-8781-4f43-8ede-34734ef4b8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Aurecon_Powerpoint_Squares</Template>
  <TotalTime>3825</TotalTime>
  <Words>421</Words>
  <Application>Microsoft Office PowerPoint</Application>
  <PresentationFormat>A4 Paper (210x297 mm)</PresentationFormat>
  <Paragraphs>107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Aurecon_Powerpoint_Squares</vt:lpstr>
      <vt:lpstr>Body Slide - Sector Heading</vt:lpstr>
      <vt:lpstr>Slide Numbering</vt:lpstr>
      <vt:lpstr>Appendices</vt:lpstr>
      <vt:lpstr>Slide 1</vt:lpstr>
      <vt:lpstr>Slide 2</vt:lpstr>
      <vt:lpstr>Slide 3</vt:lpstr>
      <vt:lpstr>Slide 4</vt:lpstr>
      <vt:lpstr>Slide 5</vt:lpstr>
      <vt:lpstr>Slide 6</vt:lpstr>
    </vt:vector>
  </TitlesOfParts>
  <Company>Aurecon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Delivery Business Plan Submission and Presentation Template</dc:title>
  <dc:creator>Dean Menzel</dc:creator>
  <cp:lastModifiedBy>anne</cp:lastModifiedBy>
  <cp:revision>305</cp:revision>
  <cp:lastPrinted>2011-08-10T03:25:13Z</cp:lastPrinted>
  <dcterms:created xsi:type="dcterms:W3CDTF">2011-05-23T03:05:37Z</dcterms:created>
  <dcterms:modified xsi:type="dcterms:W3CDTF">2011-10-05T03:38:35Z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0x0101000035ADF2AC3BB449B278C3AF364A5BF5</vt:lpwstr>
  </property>
</Properties>
</file>