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316" r:id="rId2"/>
    <p:sldId id="336" r:id="rId3"/>
    <p:sldId id="327" r:id="rId4"/>
    <p:sldId id="328" r:id="rId5"/>
    <p:sldId id="329" r:id="rId6"/>
    <p:sldId id="317" r:id="rId7"/>
    <p:sldId id="318" r:id="rId8"/>
    <p:sldId id="319" r:id="rId9"/>
    <p:sldId id="335" r:id="rId10"/>
    <p:sldId id="331" r:id="rId11"/>
    <p:sldId id="320" r:id="rId12"/>
    <p:sldId id="321" r:id="rId13"/>
    <p:sldId id="322" r:id="rId14"/>
    <p:sldId id="337" r:id="rId15"/>
    <p:sldId id="323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0000"/>
    <a:srgbClr val="BA0023"/>
    <a:srgbClr val="000000"/>
    <a:srgbClr val="C0C0C0"/>
    <a:srgbClr val="A50021"/>
    <a:srgbClr val="CC0000"/>
    <a:srgbClr val="A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012" autoAdjust="0"/>
  </p:normalViewPr>
  <p:slideViewPr>
    <p:cSldViewPr>
      <p:cViewPr>
        <p:scale>
          <a:sx n="100" d="100"/>
          <a:sy n="100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00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892FC-FEFA-4E24-9A67-7CA5B8D00E8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23194F0-B4BA-443A-BFEF-D43303BD77C8}" type="pres">
      <dgm:prSet presAssocID="{934892FC-FEFA-4E24-9A67-7CA5B8D00E8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</dgm:ptLst>
  <dgm:cxnLst>
    <dgm:cxn modelId="{5B2BE0C4-E2E6-4201-AAB9-BAAC177F9B47}" type="presOf" srcId="{934892FC-FEFA-4E24-9A67-7CA5B8D00E80}" destId="{223194F0-B4BA-443A-BFEF-D43303BD77C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B7938A2D-B8E2-4E14-AB87-73C3D5B7E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" y="212725"/>
            <a:ext cx="656113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 b="0" smtClean="0">
                <a:solidFill>
                  <a:srgbClr val="072B61"/>
                </a:solidFill>
                <a:latin typeface="Arial" charset="0"/>
                <a:ea typeface="Times New Roman" pitchFamily="18" charset="0"/>
                <a:cs typeface="Arial" charset="0"/>
              </a:defRPr>
            </a:lvl1pPr>
          </a:lstStyle>
          <a:p>
            <a:pPr algn="ctr">
              <a:defRPr/>
            </a:pPr>
            <a:r>
              <a:rPr lang="en-AU"/>
              <a:t>Parliamentary briefing, 24 February 2010</a:t>
            </a:r>
          </a:p>
          <a:p>
            <a:pPr>
              <a:spcBef>
                <a:spcPct val="25000"/>
              </a:spcBef>
              <a:defRPr/>
            </a:pPr>
            <a:r>
              <a:rPr lang="en-AU" b="1"/>
              <a:t>Tendering and Contracting in Local Government</a:t>
            </a:r>
          </a:p>
          <a:p>
            <a:pPr>
              <a:defRPr/>
            </a:pPr>
            <a:r>
              <a:rPr lang="en-AU" b="1"/>
              <a:t>Management of Concessions by the Department of Human Services</a:t>
            </a:r>
            <a:endParaRPr lang="en-US" b="1">
              <a:latin typeface="Times New Roman" pitchFamily="18" charset="0"/>
            </a:endParaRPr>
          </a:p>
        </p:txBody>
      </p:sp>
      <p:pic>
        <p:nvPicPr>
          <p:cNvPr id="29701" name="Picture 7" descr="VAGO_logo_PC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-3175"/>
            <a:ext cx="9509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89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575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69938"/>
            <a:ext cx="4919663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689475"/>
            <a:ext cx="4981575" cy="445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8325"/>
            <a:ext cx="2955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458325"/>
            <a:ext cx="29575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CCC69899-3042-4061-802C-AF70ED05C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5726C6-0F5C-4E7E-B632-534E11920939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17550"/>
            <a:ext cx="4251325" cy="31877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5B4248-3438-40F3-A172-D7835E45D395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19138"/>
            <a:ext cx="4248150" cy="3186112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100513"/>
            <a:ext cx="4984750" cy="5046662"/>
          </a:xfrm>
          <a:noFill/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87FD8A-3263-4B50-B30E-249F67AF849C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68350"/>
            <a:ext cx="4921250" cy="369093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689475"/>
            <a:ext cx="4979988" cy="44608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0C072D-ABD6-40FC-803A-EBCBB6F99B24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21250" cy="36909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689475"/>
            <a:ext cx="4979988" cy="4460875"/>
          </a:xfrm>
          <a:noFill/>
        </p:spPr>
        <p:txBody>
          <a:bodyPr/>
          <a:lstStyle/>
          <a:p>
            <a:endParaRPr lang="en-AU" sz="1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6A2759-264A-4C6D-B525-B48BFCBE2F09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21250" cy="369093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689475"/>
            <a:ext cx="4979988" cy="4460875"/>
          </a:xfrm>
          <a:noFill/>
        </p:spPr>
        <p:txBody>
          <a:bodyPr/>
          <a:lstStyle/>
          <a:p>
            <a:endParaRPr lang="en-US" sz="14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3F92FE-78EB-47B3-A77D-81897B717FBB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21250" cy="36909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689475"/>
            <a:ext cx="4979988" cy="4460875"/>
          </a:xfrm>
          <a:noFill/>
        </p:spPr>
        <p:txBody>
          <a:bodyPr/>
          <a:lstStyle/>
          <a:p>
            <a:endParaRPr lang="en-US" sz="14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8D0996-6DB7-4ED9-951D-5128697F58A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21250" cy="369093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689475"/>
            <a:ext cx="4979988" cy="446087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F4B92B-595D-4035-947A-634D92F47FF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21250" cy="369093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689475"/>
            <a:ext cx="4979988" cy="4460875"/>
          </a:xfrm>
          <a:noFill/>
        </p:spPr>
        <p:txBody>
          <a:bodyPr/>
          <a:lstStyle/>
          <a:p>
            <a:endParaRPr lang="en-AU" sz="1400" dirty="0" smtClean="0"/>
          </a:p>
          <a:p>
            <a:endParaRPr lang="en-US" sz="14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149B98-76CC-4A95-927A-F2CA3B9EC76B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1" y="3429000"/>
            <a:ext cx="7200900" cy="2708920"/>
          </a:xfrm>
          <a:noFill/>
        </p:spPr>
        <p:txBody>
          <a:bodyPr/>
          <a:lstStyle>
            <a:lvl1pPr algn="ctr">
              <a:defRPr sz="40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Title of presentation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1601" y="1988840"/>
            <a:ext cx="7200900" cy="1296144"/>
          </a:xfrm>
        </p:spPr>
        <p:txBody>
          <a:bodyPr>
            <a:normAutofit/>
          </a:bodyPr>
          <a:lstStyle>
            <a:lvl1pPr algn="ctr">
              <a:buFontTx/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Author/presenter</a:t>
            </a:r>
          </a:p>
          <a:p>
            <a:pPr lvl="0"/>
            <a:r>
              <a:rPr lang="en-US" dirty="0" smtClean="0"/>
              <a:t>Position title</a:t>
            </a:r>
          </a:p>
        </p:txBody>
      </p:sp>
      <p:sp>
        <p:nvSpPr>
          <p:cNvPr id="11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  <p:sp>
        <p:nvSpPr>
          <p:cNvPr id="1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816328"/>
            <a:ext cx="8424936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26712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50826" y="1548000"/>
            <a:ext cx="8642351" cy="5040014"/>
          </a:xfrm>
        </p:spPr>
        <p:txBody>
          <a:bodyPr wrap="square">
            <a:noAutofit/>
          </a:bodyPr>
          <a:lstStyle>
            <a:lvl1pPr marL="0" indent="0"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3857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50827" y="1548000"/>
            <a:ext cx="4140000" cy="5040014"/>
          </a:xfrm>
        </p:spPr>
        <p:txBody>
          <a:bodyPr wrap="square">
            <a:noAutofit/>
          </a:bodyPr>
          <a:lstStyle>
            <a:lvl1pPr marL="0" indent="0"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/>
          </p:nvPr>
        </p:nvSpPr>
        <p:spPr>
          <a:xfrm>
            <a:off x="4572002" y="1548000"/>
            <a:ext cx="4140000" cy="5040014"/>
          </a:xfrm>
        </p:spPr>
        <p:txBody>
          <a:bodyPr wrap="square">
            <a:noAutofit/>
          </a:bodyPr>
          <a:lstStyle>
            <a:lvl1pPr marL="0" indent="0"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80659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7076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465185"/>
              </p:ext>
            </p:extLst>
          </p:nvPr>
        </p:nvGraphicFramePr>
        <p:xfrm>
          <a:off x="2195736" y="5373216"/>
          <a:ext cx="665827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7" t="18010" b="29188"/>
          <a:stretch/>
        </p:blipFill>
        <p:spPr>
          <a:xfrm>
            <a:off x="6372201" y="3236023"/>
            <a:ext cx="1912935" cy="1626482"/>
          </a:xfrm>
          <a:prstGeom prst="rect">
            <a:avLst/>
          </a:prstGeom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42493"/>
            <a:ext cx="1512168" cy="1613542"/>
          </a:xfrm>
          <a:prstGeom prst="rect">
            <a:avLst/>
          </a:prstGeom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6" descr="vago logo full2.pdf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60"/>
          <a:stretch/>
        </p:blipFill>
        <p:spPr bwMode="auto">
          <a:xfrm>
            <a:off x="899593" y="4049264"/>
            <a:ext cx="1516977" cy="5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9" y="1572865"/>
            <a:ext cx="2472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latin typeface="+mn-lt"/>
              </a:rPr>
              <a:t>To access graphics, click on </a:t>
            </a:r>
            <a:r>
              <a:rPr lang="en-AU" sz="1000" b="1" dirty="0" smtClean="0">
                <a:latin typeface="+mn-lt"/>
              </a:rPr>
              <a:t>View ribbon</a:t>
            </a:r>
            <a:r>
              <a:rPr lang="en-AU" sz="1000" b="1" baseline="0" dirty="0" smtClean="0">
                <a:latin typeface="+mn-lt"/>
              </a:rPr>
              <a:t> 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 </a:t>
            </a:r>
            <a:r>
              <a:rPr lang="en-AU" sz="1000" b="1" baseline="0" dirty="0" smtClean="0">
                <a:latin typeface="+mn-lt"/>
                <a:sym typeface="Wingdings" pitchFamily="2" charset="2"/>
              </a:rPr>
              <a:t>Slide Master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, then select and copy the graphic you need. Speak to Reports and Communications to have other graphics included in future versions. </a:t>
            </a:r>
          </a:p>
          <a:p>
            <a:r>
              <a:rPr lang="en-AU" sz="1000" baseline="0" dirty="0" smtClean="0">
                <a:latin typeface="+mn-lt"/>
                <a:sym typeface="Wingdings" pitchFamily="2" charset="2"/>
              </a:rPr>
              <a:t>To go back to the Normal view of your document, click on </a:t>
            </a:r>
            <a:r>
              <a:rPr lang="en-AU" sz="1000" b="1" baseline="0" dirty="0" smtClean="0">
                <a:latin typeface="+mn-lt"/>
                <a:sym typeface="Wingdings" pitchFamily="2" charset="2"/>
              </a:rPr>
              <a:t>Slide Master ribbon 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 </a:t>
            </a:r>
            <a:r>
              <a:rPr lang="en-AU" sz="1000" b="1" baseline="0" dirty="0" smtClean="0">
                <a:latin typeface="+mn-lt"/>
                <a:sym typeface="Wingdings" pitchFamily="2" charset="2"/>
              </a:rPr>
              <a:t>Close Master View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, and paste the graphic on the page you want.</a:t>
            </a:r>
          </a:p>
          <a:p>
            <a:endParaRPr lang="en-AU" sz="1000" baseline="0" dirty="0" smtClean="0">
              <a:latin typeface="+mn-lt"/>
              <a:sym typeface="Wingdings" pitchFamily="2" charset="2"/>
            </a:endParaRPr>
          </a:p>
          <a:p>
            <a:r>
              <a:rPr lang="en-AU" sz="1000" baseline="0" dirty="0" smtClean="0">
                <a:latin typeface="+mn-lt"/>
                <a:sym typeface="Wingdings" pitchFamily="2" charset="2"/>
              </a:rPr>
              <a:t>Delete this page from your presentation.  </a:t>
            </a:r>
            <a:endParaRPr lang="en-AU" sz="1000" dirty="0">
              <a:latin typeface="+mn-lt"/>
            </a:endParaRPr>
          </a:p>
        </p:txBody>
      </p:sp>
      <p:pic>
        <p:nvPicPr>
          <p:cNvPr id="21" name="Picture 2055" descr="blank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475" y="3315432"/>
            <a:ext cx="1080120" cy="1540602"/>
          </a:xfrm>
          <a:prstGeom prst="rect">
            <a:avLst/>
          </a:prstGeom>
          <a:noFill/>
          <a:ln>
            <a:noFill/>
          </a:ln>
          <a:effectLst>
            <a:outerShdw blurRad="2286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5796136" y="5393709"/>
            <a:ext cx="657290" cy="648072"/>
            <a:chOff x="8538" y="0"/>
            <a:chExt cx="657290" cy="648072"/>
          </a:xfrm>
          <a:effectLst/>
        </p:grpSpPr>
        <p:sp>
          <p:nvSpPr>
            <p:cNvPr id="42" name="Oval 41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3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pages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150–152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814810" y="5393709"/>
            <a:ext cx="657290" cy="648072"/>
            <a:chOff x="8538" y="0"/>
            <a:chExt cx="657290" cy="648072"/>
          </a:xfrm>
          <a:effectLst/>
        </p:grpSpPr>
        <p:sp>
          <p:nvSpPr>
            <p:cNvPr id="45" name="Oval 44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6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pages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50–52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18752" y="5393709"/>
            <a:ext cx="657290" cy="648072"/>
            <a:chOff x="8538" y="0"/>
            <a:chExt cx="657290" cy="648072"/>
          </a:xfrm>
          <a:effectLst/>
        </p:grpSpPr>
        <p:sp>
          <p:nvSpPr>
            <p:cNvPr id="48" name="Oval 47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9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52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27444" y="5393709"/>
            <a:ext cx="657290" cy="648072"/>
            <a:chOff x="8538" y="0"/>
            <a:chExt cx="657290" cy="648072"/>
          </a:xfrm>
          <a:effectLst/>
        </p:grpSpPr>
        <p:sp>
          <p:nvSpPr>
            <p:cNvPr id="51" name="Oval 50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2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vii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645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483138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Vago-Bg-Head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" y="-37777"/>
            <a:ext cx="9144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1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dirty="0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816328"/>
            <a:ext cx="8424936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00" y="1548000"/>
            <a:ext cx="866476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-7617" y="823916"/>
            <a:ext cx="176953" cy="414337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" y="535732"/>
            <a:ext cx="14756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5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 bwMode="auto">
          <a:xfrm>
            <a:off x="8676457" y="823916"/>
            <a:ext cx="482785" cy="414337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Picture 6" descr="vago logo full2.pdf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60"/>
          <a:stretch/>
        </p:blipFill>
        <p:spPr bwMode="auto">
          <a:xfrm>
            <a:off x="6439404" y="225284"/>
            <a:ext cx="1516977" cy="5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33595" y="838996"/>
            <a:ext cx="57606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spc="0" baseline="0">
          <a:solidFill>
            <a:schemeClr val="tx1">
              <a:lumMod val="90000"/>
              <a:lumOff val="10000"/>
            </a:schemeClr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ts val="600"/>
        </a:spcAft>
        <a:buClr>
          <a:srgbClr val="CC0000"/>
        </a:buClr>
        <a:defRPr sz="28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46088" indent="-282575" algn="l" rtl="0" eaLnBrk="1" fontAlgn="base" hangingPunct="1">
        <a:spcBef>
          <a:spcPts val="0"/>
        </a:spcBef>
        <a:spcAft>
          <a:spcPts val="600"/>
        </a:spcAft>
        <a:buClr>
          <a:srgbClr val="072B61"/>
        </a:buClr>
        <a:buChar char="•"/>
        <a:defRPr sz="2400">
          <a:solidFill>
            <a:schemeClr val="tx1">
              <a:lumMod val="90000"/>
              <a:lumOff val="10000"/>
            </a:schemeClr>
          </a:solidFill>
          <a:latin typeface="+mn-lt"/>
        </a:defRPr>
      </a:lvl2pPr>
      <a:lvl3pPr marL="715963" indent="-266700" algn="l" rtl="0" eaLnBrk="1" fontAlgn="base" hangingPunct="1">
        <a:spcBef>
          <a:spcPts val="0"/>
        </a:spcBef>
        <a:spcAft>
          <a:spcPts val="600"/>
        </a:spcAft>
        <a:buClr>
          <a:srgbClr val="072B61"/>
        </a:buClr>
        <a:buChar char="•"/>
        <a:defRPr sz="2200">
          <a:solidFill>
            <a:srgbClr val="072B61"/>
          </a:solidFill>
          <a:latin typeface="+mn-lt"/>
        </a:defRPr>
      </a:lvl3pPr>
      <a:lvl4pPr marL="1058863" indent="-342900" algn="l" rtl="0" eaLnBrk="1" fontAlgn="base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000">
          <a:solidFill>
            <a:schemeClr val="tx1">
              <a:lumMod val="90000"/>
              <a:lumOff val="10000"/>
            </a:schemeClr>
          </a:solidFill>
          <a:latin typeface="+mn-lt"/>
        </a:defRPr>
      </a:lvl4pPr>
      <a:lvl5pPr marL="1363662" indent="-285750" algn="l" rtl="0" eaLnBrk="1" fontAlgn="base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>
          <a:solidFill>
            <a:schemeClr val="tx1">
              <a:lumMod val="90000"/>
              <a:lumOff val="10000"/>
            </a:schemeClr>
          </a:solidFill>
          <a:latin typeface="+mn-lt"/>
        </a:defRPr>
      </a:lvl5pPr>
      <a:lvl6pPr marL="2533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90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48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905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Victorian Auditor-General’s Office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252000" y="1548000"/>
            <a:ext cx="4752048" cy="5029200"/>
          </a:xfrm>
        </p:spPr>
        <p:txBody>
          <a:bodyPr>
            <a:normAutofit/>
          </a:bodyPr>
          <a:lstStyle/>
          <a:p>
            <a:pPr marL="163513" lvl="1" indent="0">
              <a:buNone/>
            </a:pPr>
            <a:r>
              <a:rPr lang="en-US" sz="2800" dirty="0" smtClean="0"/>
              <a:t>Tendering and Contracting in Local Government</a:t>
            </a:r>
          </a:p>
        </p:txBody>
      </p:sp>
      <p:pic>
        <p:nvPicPr>
          <p:cNvPr id="3077" name="Picture 4" descr="Cov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5303011" y="2059101"/>
            <a:ext cx="2709863" cy="37798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6 October 2011  </a:t>
            </a:r>
            <a:r>
              <a:rPr lang="en-US" dirty="0" smtClean="0"/>
              <a:t>▌ </a:t>
            </a:r>
            <a:r>
              <a:rPr lang="en-US" dirty="0" smtClean="0"/>
              <a:t>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Tendering and Contracting in Local Government</a:t>
            </a:r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252000" y="1548000"/>
            <a:ext cx="8200163" cy="5029200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Maintaining probity in procurement</a:t>
            </a:r>
          </a:p>
          <a:p>
            <a:r>
              <a:rPr lang="en-AU" dirty="0" smtClean="0"/>
              <a:t>Findings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Absence of proactive declarations by panel members meant there was a lack of assurance they were free from bias.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Poor practice at Casey permits contractors with a conflict to evaluate tenders, and to approve invoices up to $100K contrary to the Act.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Bendigo had insufficient controls to prevent in-house bidders from accessing information on competing tenders.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Mt Alexander needs to strengthen file management practices to better demonstrate bidders are treated equally.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Only Yarra had an extensive training program that covered probity issues for all staff.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Tender evaluation reports at Casey and Bendigo did not offer sufficient information to support decisions made.</a:t>
            </a:r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8316913" y="2349500"/>
            <a:ext cx="708025" cy="579438"/>
            <a:chOff x="5037" y="1644"/>
            <a:chExt cx="518" cy="456"/>
          </a:xfrm>
        </p:grpSpPr>
        <p:sp>
          <p:nvSpPr>
            <p:cNvPr id="12309" name="Text Box 4"/>
            <p:cNvSpPr txBox="1">
              <a:spLocks noChangeArrowheads="1"/>
            </p:cNvSpPr>
            <p:nvPr/>
          </p:nvSpPr>
          <p:spPr bwMode="auto">
            <a:xfrm>
              <a:off x="5037" y="1908"/>
              <a:ext cx="5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8</a:t>
              </a:r>
              <a:r>
                <a:rPr lang="en-AU" sz="1000">
                  <a:solidFill>
                    <a:srgbClr val="072B61"/>
                  </a:solidFill>
                  <a:latin typeface="Arial" charset="0"/>
                  <a:cs typeface="Arial" charset="0"/>
                </a:rPr>
                <a:t>–9</a:t>
              </a:r>
            </a:p>
          </p:txBody>
        </p:sp>
        <p:pic>
          <p:nvPicPr>
            <p:cNvPr id="12310" name="Picture 5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3" name="Group 6"/>
          <p:cNvGrpSpPr>
            <a:grpSpLocks/>
          </p:cNvGrpSpPr>
          <p:nvPr/>
        </p:nvGrpSpPr>
        <p:grpSpPr bwMode="auto">
          <a:xfrm>
            <a:off x="8316913" y="4362450"/>
            <a:ext cx="638175" cy="579438"/>
            <a:chOff x="5037" y="1644"/>
            <a:chExt cx="467" cy="456"/>
          </a:xfrm>
        </p:grpSpPr>
        <p:sp>
          <p:nvSpPr>
            <p:cNvPr id="12307" name="Text Box 7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10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2308" name="Picture 8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5" name="Group 10"/>
          <p:cNvGrpSpPr>
            <a:grpSpLocks/>
          </p:cNvGrpSpPr>
          <p:nvPr/>
        </p:nvGrpSpPr>
        <p:grpSpPr bwMode="auto">
          <a:xfrm>
            <a:off x="8316913" y="3716338"/>
            <a:ext cx="638175" cy="579437"/>
            <a:chOff x="5037" y="1644"/>
            <a:chExt cx="467" cy="456"/>
          </a:xfrm>
        </p:grpSpPr>
        <p:sp>
          <p:nvSpPr>
            <p:cNvPr id="12305" name="Text Box 11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10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2306" name="Picture 12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6" name="Group 13"/>
          <p:cNvGrpSpPr>
            <a:grpSpLocks/>
          </p:cNvGrpSpPr>
          <p:nvPr/>
        </p:nvGrpSpPr>
        <p:grpSpPr bwMode="auto">
          <a:xfrm>
            <a:off x="8316913" y="3068638"/>
            <a:ext cx="568325" cy="579437"/>
            <a:chOff x="5037" y="1644"/>
            <a:chExt cx="416" cy="456"/>
          </a:xfrm>
        </p:grpSpPr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5037" y="1908"/>
              <a:ext cx="4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9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2304" name="Picture 15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7" name="Group 16"/>
          <p:cNvGrpSpPr>
            <a:grpSpLocks/>
          </p:cNvGrpSpPr>
          <p:nvPr/>
        </p:nvGrpSpPr>
        <p:grpSpPr bwMode="auto">
          <a:xfrm>
            <a:off x="8316913" y="5661025"/>
            <a:ext cx="638175" cy="579438"/>
            <a:chOff x="5037" y="1644"/>
            <a:chExt cx="467" cy="456"/>
          </a:xfrm>
        </p:grpSpPr>
        <p:sp>
          <p:nvSpPr>
            <p:cNvPr id="12301" name="Text Box 17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11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2302" name="Picture 18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8" name="Group 19"/>
          <p:cNvGrpSpPr>
            <a:grpSpLocks/>
          </p:cNvGrpSpPr>
          <p:nvPr/>
        </p:nvGrpSpPr>
        <p:grpSpPr bwMode="auto">
          <a:xfrm>
            <a:off x="8316913" y="5013325"/>
            <a:ext cx="638175" cy="579438"/>
            <a:chOff x="5037" y="1644"/>
            <a:chExt cx="467" cy="456"/>
          </a:xfrm>
        </p:grpSpPr>
        <p:sp>
          <p:nvSpPr>
            <p:cNvPr id="12299" name="Text Box 20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10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2300" name="Picture 21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Tendering and Contracting in Local Government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Maintaining probity in procurement – </a:t>
            </a:r>
            <a:r>
              <a:rPr lang="en-AU" i="1" dirty="0" smtClean="0"/>
              <a:t>continued</a:t>
            </a:r>
          </a:p>
          <a:p>
            <a:r>
              <a:rPr lang="en-AU" dirty="0" smtClean="0"/>
              <a:t>Recommendations—Councils should strengthen probity by:</a:t>
            </a:r>
          </a:p>
          <a:p>
            <a:pPr lvl="1"/>
            <a:r>
              <a:rPr lang="en-AU" dirty="0" smtClean="0"/>
              <a:t>Training all staff in identifying and managing conflicts.</a:t>
            </a:r>
          </a:p>
          <a:p>
            <a:pPr lvl="1"/>
            <a:r>
              <a:rPr lang="en-AU" dirty="0" smtClean="0"/>
              <a:t>Requiring all tender panel members to document conflict of interest declarations.</a:t>
            </a:r>
          </a:p>
          <a:p>
            <a:pPr lvl="1"/>
            <a:r>
              <a:rPr lang="en-AU" dirty="0" smtClean="0"/>
              <a:t>Assuring TEP reports provide sufficient detail and analysis to support decisions.</a:t>
            </a:r>
          </a:p>
          <a:p>
            <a:pPr lvl="1"/>
            <a:r>
              <a:rPr lang="en-AU" dirty="0" smtClean="0"/>
              <a:t>Maintaining detailed and secure records to acquit transparency and accountability obligations.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8355013" y="2417763"/>
            <a:ext cx="638175" cy="579437"/>
            <a:chOff x="5037" y="1644"/>
            <a:chExt cx="467" cy="456"/>
          </a:xfrm>
        </p:grpSpPr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20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3319" name="Picture 5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Tendering and Contracting in Local Government</a:t>
            </a:r>
            <a:endParaRPr lang="en-US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252000" y="1548000"/>
            <a:ext cx="8171275" cy="5029200"/>
          </a:xfrm>
        </p:spPr>
        <p:txBody>
          <a:bodyPr>
            <a:normAutofit fontScale="77500" lnSpcReduction="20000"/>
          </a:bodyPr>
          <a:lstStyle/>
          <a:p>
            <a:r>
              <a:rPr lang="en-AU" sz="3600" dirty="0" smtClean="0"/>
              <a:t>Achieving value for money from procurement</a:t>
            </a:r>
          </a:p>
          <a:p>
            <a:r>
              <a:rPr lang="en-AU" sz="3100" dirty="0" smtClean="0"/>
              <a:t>Findings</a:t>
            </a:r>
          </a:p>
          <a:p>
            <a:pPr lvl="1">
              <a:lnSpc>
                <a:spcPct val="120000"/>
              </a:lnSpc>
            </a:pPr>
            <a:r>
              <a:rPr lang="en-AU" sz="2200" dirty="0" smtClean="0"/>
              <a:t>There was insufficient assurance councils had optimised value for money through competition or complied with their obligations to tender:</a:t>
            </a:r>
          </a:p>
          <a:p>
            <a:pPr lvl="2">
              <a:lnSpc>
                <a:spcPct val="120000"/>
              </a:lnSpc>
            </a:pPr>
            <a:r>
              <a:rPr lang="en-AU" dirty="0" smtClean="0"/>
              <a:t>numerous examples of cumulative payments to suppliers over tender thresholds with no contract or competition</a:t>
            </a:r>
          </a:p>
          <a:p>
            <a:pPr lvl="2">
              <a:lnSpc>
                <a:spcPct val="120000"/>
              </a:lnSpc>
            </a:pPr>
            <a:r>
              <a:rPr lang="en-AU" dirty="0" smtClean="0"/>
              <a:t>confusion on whether the statutory thresholds apply to discrete purchases with suppliers or to multiple purchases over time </a:t>
            </a:r>
          </a:p>
          <a:p>
            <a:pPr lvl="2">
              <a:lnSpc>
                <a:spcPct val="120000"/>
              </a:lnSpc>
            </a:pPr>
            <a:r>
              <a:rPr lang="en-AU" dirty="0" smtClean="0"/>
              <a:t>there is inadequate monitoring of and reporting on supplier expenditure due in part to the limitations of software systems.</a:t>
            </a:r>
          </a:p>
          <a:p>
            <a:pPr lvl="1">
              <a:lnSpc>
                <a:spcPct val="120000"/>
              </a:lnSpc>
            </a:pPr>
            <a:r>
              <a:rPr lang="en-AU" sz="2200" dirty="0" smtClean="0"/>
              <a:t>Casey has spent around $18.7 million with 12 contractors since 2008 under the Act’s emergency provisions, but did not identify when works should be tendered.</a:t>
            </a:r>
          </a:p>
          <a:p>
            <a:pPr lvl="1">
              <a:lnSpc>
                <a:spcPct val="120000"/>
              </a:lnSpc>
            </a:pPr>
            <a:r>
              <a:rPr lang="en-AU" sz="2200" dirty="0" smtClean="0"/>
              <a:t>None of the councils systematically reviewed the effectiveness of their procurement and associated controls.</a:t>
            </a:r>
          </a:p>
        </p:txBody>
      </p:sp>
      <p:grpSp>
        <p:nvGrpSpPr>
          <p:cNvPr id="14340" name="Group 13"/>
          <p:cNvGrpSpPr>
            <a:grpSpLocks/>
          </p:cNvGrpSpPr>
          <p:nvPr/>
        </p:nvGrpSpPr>
        <p:grpSpPr bwMode="auto">
          <a:xfrm>
            <a:off x="8288338" y="2670175"/>
            <a:ext cx="820737" cy="579438"/>
            <a:chOff x="5221" y="1682"/>
            <a:chExt cx="517" cy="365"/>
          </a:xfrm>
        </p:grpSpPr>
        <p:sp>
          <p:nvSpPr>
            <p:cNvPr id="14348" name="Text Box 4"/>
            <p:cNvSpPr txBox="1">
              <a:spLocks noChangeArrowheads="1"/>
            </p:cNvSpPr>
            <p:nvPr/>
          </p:nvSpPr>
          <p:spPr bwMode="auto">
            <a:xfrm>
              <a:off x="5221" y="1893"/>
              <a:ext cx="51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12-19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4349" name="Picture 5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" y="1682"/>
              <a:ext cx="211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2" name="Group 7"/>
          <p:cNvGrpSpPr>
            <a:grpSpLocks/>
          </p:cNvGrpSpPr>
          <p:nvPr/>
        </p:nvGrpSpPr>
        <p:grpSpPr bwMode="auto">
          <a:xfrm>
            <a:off x="8288338" y="4868863"/>
            <a:ext cx="638175" cy="579437"/>
            <a:chOff x="5037" y="1644"/>
            <a:chExt cx="467" cy="456"/>
          </a:xfrm>
        </p:grpSpPr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17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4347" name="Picture 9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3" name="Group 10"/>
          <p:cNvGrpSpPr>
            <a:grpSpLocks/>
          </p:cNvGrpSpPr>
          <p:nvPr/>
        </p:nvGrpSpPr>
        <p:grpSpPr bwMode="auto">
          <a:xfrm>
            <a:off x="8288338" y="5661025"/>
            <a:ext cx="638175" cy="579438"/>
            <a:chOff x="5037" y="1644"/>
            <a:chExt cx="467" cy="456"/>
          </a:xfrm>
        </p:grpSpPr>
        <p:sp>
          <p:nvSpPr>
            <p:cNvPr id="14344" name="Text Box 11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19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4345" name="Picture 12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Tendering and Contracting in Local Government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sz="4000" dirty="0" smtClean="0"/>
              <a:t>Recommendations </a:t>
            </a:r>
          </a:p>
          <a:p>
            <a:pPr>
              <a:lnSpc>
                <a:spcPct val="120000"/>
              </a:lnSpc>
            </a:pPr>
            <a:r>
              <a:rPr lang="en-AU" dirty="0" smtClean="0"/>
              <a:t>Councils should strengthen oversight and monitoring of procurement by: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Regularly monitoring cumulative payments to suppliers to identify opportunities.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Establishing procedures for assuring statutory compliance and </a:t>
            </a:r>
            <a:br>
              <a:rPr lang="en-AU" dirty="0" smtClean="0"/>
            </a:br>
            <a:r>
              <a:rPr lang="en-AU" dirty="0" smtClean="0"/>
              <a:t>adherence to probity standards.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Systematically reviewing the effectiveness of procurement activities </a:t>
            </a:r>
            <a:br>
              <a:rPr lang="en-AU" dirty="0" smtClean="0"/>
            </a:br>
            <a:r>
              <a:rPr lang="en-AU" dirty="0" smtClean="0"/>
              <a:t>and associated controls.</a:t>
            </a:r>
          </a:p>
          <a:p>
            <a:pPr>
              <a:lnSpc>
                <a:spcPct val="120000"/>
              </a:lnSpc>
            </a:pPr>
            <a:r>
              <a:rPr lang="en-AU" dirty="0" smtClean="0"/>
              <a:t>LGV in consultation with stakeholders should enhance guidance to councils on strategic procurement and amend the Regulations to: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Better prescribe the circumstances under which a council’s statutory obligations to tender apply.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Require councils to set the scope, timeframe and value of works to be covered by contracts entered into because of an emergency.</a:t>
            </a:r>
            <a:endParaRPr lang="en-US" dirty="0" smtClean="0"/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8383588" y="2633663"/>
            <a:ext cx="638175" cy="579437"/>
            <a:chOff x="5037" y="1644"/>
            <a:chExt cx="467" cy="456"/>
          </a:xfrm>
        </p:grpSpPr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5037" y="1908"/>
              <a:ext cx="4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20</a:t>
              </a:r>
              <a:endParaRPr lang="en-US" sz="1000">
                <a:solidFill>
                  <a:srgbClr val="072B61"/>
                </a:solidFill>
                <a:latin typeface="Arial" charset="0"/>
              </a:endParaRPr>
            </a:p>
          </p:txBody>
        </p:sp>
        <p:pic>
          <p:nvPicPr>
            <p:cNvPr id="15367" name="Picture 6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771426"/>
            <a:ext cx="7754937" cy="641350"/>
          </a:xfrm>
        </p:spPr>
        <p:txBody>
          <a:bodyPr/>
          <a:lstStyle/>
          <a:p>
            <a:pPr eaLnBrk="1" hangingPunct="1"/>
            <a:r>
              <a:rPr lang="en-AU" dirty="0" smtClean="0"/>
              <a:t>Key audit themes 2010–11</a:t>
            </a:r>
            <a:endParaRPr lang="en-US" dirty="0" smtClean="0"/>
          </a:p>
        </p:txBody>
      </p:sp>
      <p:sp>
        <p:nvSpPr>
          <p:cNvPr id="2458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 smtClean="0"/>
              <a:t>Managing performance of outsourced services</a:t>
            </a:r>
          </a:p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 smtClean="0"/>
              <a:t>Regulation, compliance and oversight</a:t>
            </a:r>
          </a:p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 smtClean="0"/>
              <a:t>Using evidence to support decision-making and planning</a:t>
            </a:r>
          </a:p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 smtClean="0"/>
              <a:t>Reporting meaningfully on performance</a:t>
            </a:r>
          </a:p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 smtClean="0"/>
              <a:t>Managing risks from joined-up initiatives</a:t>
            </a:r>
          </a:p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/>
              <a:t>Probity in </a:t>
            </a:r>
            <a:r>
              <a:rPr lang="en-AU" dirty="0" smtClean="0"/>
              <a:t>procurement</a:t>
            </a:r>
          </a:p>
          <a:p>
            <a:pPr marL="609600" indent="-609600" eaLnBrk="1" hangingPunct="1">
              <a:buClrTx/>
              <a:buFontTx/>
              <a:buAutoNum type="arabicPeriod"/>
              <a:defRPr/>
            </a:pPr>
            <a:r>
              <a:rPr lang="en-AU" dirty="0" smtClean="0"/>
              <a:t>Security </a:t>
            </a:r>
            <a:r>
              <a:rPr lang="en-AU" dirty="0"/>
              <a:t>of systems and information</a:t>
            </a:r>
          </a:p>
          <a:p>
            <a:pPr marL="609600" indent="-609600" eaLnBrk="1" hangingPunct="1">
              <a:buClr>
                <a:schemeClr val="accent4">
                  <a:lumMod val="25000"/>
                </a:schemeClr>
              </a:buClr>
              <a:buFontTx/>
              <a:buAutoNum type="arabicPeriod"/>
              <a:defRPr/>
            </a:pPr>
            <a:endParaRPr lang="en-AU" sz="2800" dirty="0" smtClean="0"/>
          </a:p>
        </p:txBody>
      </p:sp>
      <p:sp>
        <p:nvSpPr>
          <p:cNvPr id="5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358775" y="4168775"/>
            <a:ext cx="8382000" cy="21748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ct val="50000"/>
              </a:spcBef>
              <a:defRPr/>
            </a:pPr>
            <a:r>
              <a:rPr lang="en-AU" sz="2000" smtClean="0"/>
              <a:t>For further information on this presentation please contact: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AU" sz="2000" smtClean="0"/>
              <a:t>Steven Vlahos</a:t>
            </a:r>
            <a:br>
              <a:rPr lang="en-AU" sz="2000" smtClean="0"/>
            </a:br>
            <a:r>
              <a:rPr lang="en-AU" sz="2000" smtClean="0"/>
              <a:t>Director, Performance Audit </a:t>
            </a:r>
            <a:br>
              <a:rPr lang="en-AU" sz="2000" smtClean="0"/>
            </a:br>
            <a:r>
              <a:rPr lang="en-AU" sz="2000" smtClean="0"/>
              <a:t>[p] 8601 7071</a:t>
            </a:r>
            <a:br>
              <a:rPr lang="en-AU" sz="2000" smtClean="0"/>
            </a:br>
            <a:r>
              <a:rPr lang="en-AU" sz="2000" smtClean="0"/>
              <a:t>[e] steven.vlahos@audit.vic.gov.au</a:t>
            </a:r>
            <a:br>
              <a:rPr lang="en-AU" sz="2000" smtClean="0"/>
            </a:br>
            <a:r>
              <a:rPr lang="en-A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AU" smtClean="0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476250" y="4132263"/>
            <a:ext cx="3033713" cy="0"/>
          </a:xfrm>
          <a:prstGeom prst="line">
            <a:avLst/>
          </a:prstGeom>
          <a:noFill/>
          <a:ln w="9525">
            <a:solidFill>
              <a:srgbClr val="2125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16328"/>
            <a:ext cx="8424936" cy="45243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 smtClean="0"/>
          </a:p>
        </p:txBody>
      </p:sp>
      <p:sp>
        <p:nvSpPr>
          <p:cNvPr id="8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Today’s presentation</a:t>
            </a:r>
          </a:p>
          <a:p>
            <a:pPr lvl="1"/>
            <a:r>
              <a:rPr lang="en-AU" dirty="0" smtClean="0"/>
              <a:t>Role of the Auditor-General</a:t>
            </a:r>
          </a:p>
          <a:p>
            <a:pPr lvl="1"/>
            <a:r>
              <a:rPr lang="en-AU" dirty="0" smtClean="0"/>
              <a:t>Findings from audit of Tendering and Contracting in Local Government</a:t>
            </a:r>
          </a:p>
          <a:p>
            <a:pPr lvl="1"/>
            <a:r>
              <a:rPr lang="en-AU" dirty="0" smtClean="0"/>
              <a:t>Key audit themes and lessons</a:t>
            </a:r>
            <a:endParaRPr lang="en-AU" dirty="0" smtClean="0"/>
          </a:p>
          <a:p>
            <a:endParaRPr lang="en-US" dirty="0" smtClean="0"/>
          </a:p>
        </p:txBody>
      </p:sp>
      <p:sp>
        <p:nvSpPr>
          <p:cNvPr id="7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6 October 2011  </a:t>
            </a:r>
            <a:r>
              <a:rPr lang="en-US" dirty="0" smtClean="0"/>
              <a:t>▌ </a:t>
            </a:r>
            <a:r>
              <a:rPr lang="en-US" dirty="0"/>
              <a:t>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Role of Auditor-General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Our Purpose: Providing assurance to Parliament on the accountability and performance of the Victorian public sector</a:t>
            </a:r>
          </a:p>
          <a:p>
            <a:pPr lvl="1"/>
            <a:r>
              <a:rPr lang="en-AU" dirty="0" smtClean="0"/>
              <a:t>Auditing in the public interest since 1851.</a:t>
            </a:r>
          </a:p>
          <a:p>
            <a:pPr lvl="1"/>
            <a:r>
              <a:rPr lang="en-AU" dirty="0" smtClean="0"/>
              <a:t>Constitutional safeguard to serve interests of Parliament.</a:t>
            </a:r>
          </a:p>
          <a:p>
            <a:pPr lvl="1"/>
            <a:r>
              <a:rPr lang="en-AU" dirty="0" smtClean="0"/>
              <a:t>Constitution Act – ‘Independent officer of Parliament’</a:t>
            </a:r>
          </a:p>
          <a:p>
            <a:pPr lvl="1"/>
            <a:r>
              <a:rPr lang="en-AU" dirty="0" smtClean="0"/>
              <a:t>A key link in the accountability process</a:t>
            </a:r>
          </a:p>
          <a:p>
            <a:pPr lvl="1"/>
            <a:r>
              <a:rPr lang="en-AU" dirty="0" smtClean="0"/>
              <a:t>Accountable to Parliament via the Public Accounts and Estimates Committee</a:t>
            </a:r>
          </a:p>
          <a:p>
            <a:pPr lvl="1"/>
            <a:r>
              <a:rPr lang="en-AU" dirty="0" smtClean="0"/>
              <a:t>Auditor-General mandate</a:t>
            </a:r>
          </a:p>
        </p:txBody>
      </p:sp>
      <p:sp>
        <p:nvSpPr>
          <p:cNvPr id="7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Role of Auditor-General: </a:t>
            </a:r>
            <a:r>
              <a:rPr lang="en-US" smtClean="0"/>
              <a:t>Context</a:t>
            </a:r>
            <a:endParaRPr lang="en-AU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50825" y="5013325"/>
            <a:ext cx="7920038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5250" indent="-6350">
              <a:spcBef>
                <a:spcPct val="20000"/>
              </a:spcBef>
              <a:buClr>
                <a:srgbClr val="CC0000"/>
              </a:buClr>
              <a:tabLst>
                <a:tab pos="95250" algn="l"/>
              </a:tabLst>
            </a:pPr>
            <a:r>
              <a:rPr lang="en-AU" sz="2800" dirty="0">
                <a:solidFill>
                  <a:srgbClr val="072B61"/>
                </a:solidFill>
                <a:latin typeface="Arial" charset="0"/>
              </a:rPr>
              <a:t>Victorian public sector </a:t>
            </a:r>
          </a:p>
          <a:p>
            <a:pPr marL="885825" lvl="1" indent="-354013">
              <a:spcBef>
                <a:spcPct val="20000"/>
              </a:spcBef>
              <a:buClr>
                <a:srgbClr val="072B61"/>
              </a:buClr>
              <a:buFontTx/>
              <a:buChar char="•"/>
              <a:tabLst>
                <a:tab pos="95250" algn="l"/>
              </a:tabLst>
            </a:pPr>
            <a:r>
              <a:rPr lang="en-AU" sz="2000" dirty="0">
                <a:solidFill>
                  <a:srgbClr val="072B61"/>
                </a:solidFill>
                <a:latin typeface="Arial" charset="0"/>
              </a:rPr>
              <a:t>One of the </a:t>
            </a:r>
            <a:r>
              <a:rPr lang="en-AU" sz="2000" dirty="0" smtClean="0">
                <a:solidFill>
                  <a:srgbClr val="072B61"/>
                </a:solidFill>
                <a:latin typeface="Arial" charset="0"/>
              </a:rPr>
              <a:t>state’s </a:t>
            </a:r>
            <a:r>
              <a:rPr lang="en-AU" sz="2000" dirty="0">
                <a:solidFill>
                  <a:srgbClr val="072B61"/>
                </a:solidFill>
                <a:latin typeface="Arial" charset="0"/>
              </a:rPr>
              <a:t>largest businesses</a:t>
            </a:r>
          </a:p>
          <a:p>
            <a:pPr marL="885825" lvl="1" indent="-354013">
              <a:spcBef>
                <a:spcPct val="20000"/>
              </a:spcBef>
              <a:buClr>
                <a:srgbClr val="072B61"/>
              </a:buClr>
              <a:buFontTx/>
              <a:buChar char="•"/>
              <a:tabLst>
                <a:tab pos="95250" algn="l"/>
              </a:tabLst>
            </a:pPr>
            <a:r>
              <a:rPr lang="en-AU" sz="2000" dirty="0">
                <a:solidFill>
                  <a:srgbClr val="072B61"/>
                </a:solidFill>
                <a:latin typeface="Arial" charset="0"/>
              </a:rPr>
              <a:t>More than 232 000 </a:t>
            </a:r>
            <a:r>
              <a:rPr lang="en-AU" sz="2000" dirty="0" smtClean="0">
                <a:solidFill>
                  <a:srgbClr val="072B61"/>
                </a:solidFill>
                <a:latin typeface="Arial" charset="0"/>
              </a:rPr>
              <a:t>employees: </a:t>
            </a:r>
            <a:r>
              <a:rPr lang="en-AU" sz="2000" dirty="0">
                <a:solidFill>
                  <a:srgbClr val="072B61"/>
                </a:solidFill>
                <a:latin typeface="Arial" charset="0"/>
              </a:rPr>
              <a:t>$73 billion annual turnover</a:t>
            </a:r>
          </a:p>
        </p:txBody>
      </p:sp>
      <p:graphicFrame>
        <p:nvGraphicFramePr>
          <p:cNvPr id="1863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6727"/>
              </p:ext>
            </p:extLst>
          </p:nvPr>
        </p:nvGraphicFramePr>
        <p:xfrm>
          <a:off x="323850" y="2276475"/>
          <a:ext cx="8569325" cy="2611884"/>
        </p:xfrm>
        <a:graphic>
          <a:graphicData uri="http://schemas.openxmlformats.org/drawingml/2006/table">
            <a:tbl>
              <a:tblPr/>
              <a:tblGrid>
                <a:gridCol w="4320158"/>
                <a:gridCol w="4249167"/>
              </a:tblGrid>
              <a:tr h="396144"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Government departments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Local government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870"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Companies, trusts and joint ventures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Water authorities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870"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State owned enterprises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Police, emergency services and courts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12"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Public hospitals and ambulances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Universities and colleges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44"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Financial institutions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72B6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2B61"/>
                          </a:solidFill>
                          <a:effectLst/>
                          <a:latin typeface="Arial" charset="0"/>
                        </a:rPr>
                        <a:t>Superannuation schemes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72B6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323850" y="1666875"/>
            <a:ext cx="7920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AU" sz="2800">
                <a:solidFill>
                  <a:srgbClr val="072B61"/>
                </a:solidFill>
                <a:latin typeface="Arial" charset="0"/>
              </a:rPr>
              <a:t>620+ Client agencies include:</a:t>
            </a:r>
            <a:endParaRPr lang="en-US" sz="2800">
              <a:solidFill>
                <a:srgbClr val="072B61"/>
              </a:solidFill>
              <a:latin typeface="Arial" charset="0"/>
            </a:endParaRPr>
          </a:p>
        </p:txBody>
      </p:sp>
      <p:sp>
        <p:nvSpPr>
          <p:cNvPr id="15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Role of Auditor-General: Context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As you all know, the Auditor-General is the auditor of all Victorian local councils </a:t>
            </a:r>
          </a:p>
          <a:p>
            <a:pPr lvl="1"/>
            <a:r>
              <a:rPr lang="en-AU" smtClean="0"/>
              <a:t>Provides an opinion on all statements: </a:t>
            </a:r>
          </a:p>
          <a:p>
            <a:pPr lvl="2"/>
            <a:r>
              <a:rPr lang="en-AU" smtClean="0"/>
              <a:t>Financial statements</a:t>
            </a:r>
          </a:p>
          <a:p>
            <a:pPr lvl="2"/>
            <a:r>
              <a:rPr lang="en-AU" smtClean="0"/>
              <a:t>Standard statements</a:t>
            </a:r>
          </a:p>
          <a:p>
            <a:pPr lvl="2"/>
            <a:r>
              <a:rPr lang="en-AU" smtClean="0"/>
              <a:t>Performance statements</a:t>
            </a:r>
          </a:p>
          <a:p>
            <a:pPr lvl="1"/>
            <a:r>
              <a:rPr lang="en-AU" smtClean="0"/>
              <a:t>We use a mix of in-house and contracted firms</a:t>
            </a:r>
          </a:p>
          <a:p>
            <a:pPr lvl="1"/>
            <a:r>
              <a:rPr lang="en-AU" smtClean="0"/>
              <a:t>The appointment of contracted firms is through a public tender process.</a:t>
            </a:r>
          </a:p>
          <a:p>
            <a:pPr lvl="1"/>
            <a:r>
              <a:rPr lang="en-AU" smtClean="0"/>
              <a:t>Ability to undertake performance audits to assess effectiveness, efficiency and economy</a:t>
            </a:r>
          </a:p>
          <a:p>
            <a:endParaRPr lang="en-US" smtClean="0"/>
          </a:p>
        </p:txBody>
      </p:sp>
      <p:sp>
        <p:nvSpPr>
          <p:cNvPr id="9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Tendering and Contracting in Local Government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</a:p>
          <a:p>
            <a:pPr lvl="1"/>
            <a:r>
              <a:rPr lang="en-AU" dirty="0" smtClean="0"/>
              <a:t>Councils spend more than $2.7 billion annually on goods, services and works. </a:t>
            </a:r>
          </a:p>
          <a:p>
            <a:pPr lvl="1"/>
            <a:r>
              <a:rPr lang="en-AU" dirty="0" smtClean="0"/>
              <a:t>The Local Government Act 1989 requires councils to tender contracts worth $150K or more for goods and services, and $200K or more for capital works. </a:t>
            </a:r>
          </a:p>
          <a:p>
            <a:pPr lvl="1"/>
            <a:r>
              <a:rPr lang="en-AU" dirty="0" smtClean="0"/>
              <a:t>LGV has recently introduced sector-wide initiatives to improve procurement systems, practices and capability across councils. </a:t>
            </a:r>
          </a:p>
        </p:txBody>
      </p:sp>
      <p:sp>
        <p:nvSpPr>
          <p:cNvPr id="7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Tendering and Contracting in Local Government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Audit objective</a:t>
            </a:r>
          </a:p>
          <a:p>
            <a:pPr lvl="1"/>
            <a:r>
              <a:rPr lang="en-AU" dirty="0" smtClean="0"/>
              <a:t>To examine whether policies, guidelines and procedures for tendering and contracting are adequate, have been complied with and have resulted in value for money.</a:t>
            </a:r>
          </a:p>
          <a:p>
            <a:r>
              <a:rPr lang="en-AU" dirty="0" smtClean="0"/>
              <a:t>Overall conclusions</a:t>
            </a:r>
          </a:p>
          <a:p>
            <a:pPr lvl="1"/>
            <a:r>
              <a:rPr lang="en-AU" dirty="0" smtClean="0"/>
              <a:t>There is a low level of assurance that probity standards had been applied consistently.</a:t>
            </a:r>
          </a:p>
          <a:p>
            <a:pPr lvl="1"/>
            <a:r>
              <a:rPr lang="en-AU" dirty="0" smtClean="0"/>
              <a:t>There is significant scope at the councils examined to achieve better value for money through procurement.</a:t>
            </a:r>
          </a:p>
        </p:txBody>
      </p:sp>
      <p:sp>
        <p:nvSpPr>
          <p:cNvPr id="7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Tendering and Contracting in Local Government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Probity in procurement</a:t>
            </a:r>
          </a:p>
          <a:p>
            <a:pPr lvl="1"/>
            <a:r>
              <a:rPr lang="en-AU" dirty="0" smtClean="0"/>
              <a:t>Probity in procurement is critical to achieving value for money.</a:t>
            </a:r>
          </a:p>
          <a:p>
            <a:pPr lvl="1"/>
            <a:r>
              <a:rPr lang="en-AU" dirty="0" smtClean="0"/>
              <a:t>The Act establishes obligations that promote probity:</a:t>
            </a:r>
          </a:p>
          <a:p>
            <a:pPr lvl="2">
              <a:lnSpc>
                <a:spcPct val="110000"/>
              </a:lnSpc>
            </a:pPr>
            <a:r>
              <a:rPr lang="en-AU" dirty="0" smtClean="0"/>
              <a:t>Staff and councillors must act impartially, with integrity and avoid conflicts.</a:t>
            </a:r>
          </a:p>
          <a:p>
            <a:pPr lvl="2">
              <a:lnSpc>
                <a:spcPct val="110000"/>
              </a:lnSpc>
            </a:pPr>
            <a:r>
              <a:rPr lang="en-AU" dirty="0" smtClean="0"/>
              <a:t>Staff and councillors must disclose a direct or indirect interest in matters they report or advise council about.</a:t>
            </a:r>
          </a:p>
          <a:p>
            <a:pPr lvl="2">
              <a:lnSpc>
                <a:spcPct val="110000"/>
              </a:lnSpc>
            </a:pPr>
            <a:r>
              <a:rPr lang="en-AU" dirty="0" smtClean="0"/>
              <a:t>Staff are prohibited from exercising delegated powers if they have conflicts of interest and must disclose them.</a:t>
            </a:r>
          </a:p>
          <a:p>
            <a:pPr lvl="2">
              <a:lnSpc>
                <a:spcPct val="110000"/>
              </a:lnSpc>
            </a:pPr>
            <a:r>
              <a:rPr lang="en-AU" dirty="0" smtClean="0"/>
              <a:t>Councillors must avoid conferring an advantage or disadvantage on any person, and must avoid conflicts between public duties and personal interests.</a:t>
            </a:r>
          </a:p>
          <a:p>
            <a:pPr lvl="1"/>
            <a:r>
              <a:rPr lang="en-AU" dirty="0" smtClean="0"/>
              <a:t>Council procurement policies should identify acceptable probity standards that reinforce these requirements</a:t>
            </a: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8379206" y="1611090"/>
            <a:ext cx="708025" cy="579438"/>
            <a:chOff x="5037" y="1644"/>
            <a:chExt cx="518" cy="456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037" y="1908"/>
              <a:ext cx="5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AU" sz="1000">
                  <a:solidFill>
                    <a:srgbClr val="072B61"/>
                  </a:solidFill>
                  <a:latin typeface="Arial" charset="0"/>
                </a:rPr>
                <a:t>page 8</a:t>
              </a:r>
              <a:r>
                <a:rPr lang="en-AU" sz="1000">
                  <a:solidFill>
                    <a:srgbClr val="072B61"/>
                  </a:solidFill>
                  <a:latin typeface="Arial" charset="0"/>
                  <a:cs typeface="Arial" charset="0"/>
                </a:rPr>
                <a:t>–9</a:t>
              </a:r>
            </a:p>
          </p:txBody>
        </p:sp>
        <p:pic>
          <p:nvPicPr>
            <p:cNvPr id="10247" name="Picture 5" descr="j040405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644"/>
              <a:ext cx="24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Tendering and Contracting in Local Government</a:t>
            </a:r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3636963" y="3429000"/>
            <a:ext cx="1727200" cy="1727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AU" b="1">
                <a:solidFill>
                  <a:schemeClr val="bg1"/>
                </a:solidFill>
                <a:latin typeface="Arial" charset="0"/>
              </a:rPr>
              <a:t>Procurement</a:t>
            </a:r>
          </a:p>
          <a:p>
            <a:pPr algn="ctr"/>
            <a:r>
              <a:rPr lang="en-AU" b="1">
                <a:solidFill>
                  <a:schemeClr val="bg1"/>
                </a:solidFill>
                <a:latin typeface="Arial" charset="0"/>
              </a:rPr>
              <a:t> policies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97648" name="Group 16"/>
          <p:cNvGrpSpPr>
            <a:grpSpLocks/>
          </p:cNvGrpSpPr>
          <p:nvPr/>
        </p:nvGrpSpPr>
        <p:grpSpPr bwMode="auto">
          <a:xfrm>
            <a:off x="3708400" y="1698302"/>
            <a:ext cx="1584325" cy="2090738"/>
            <a:chOff x="2336" y="934"/>
            <a:chExt cx="998" cy="1317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11282" name="Oval 6"/>
            <p:cNvSpPr>
              <a:spLocks noChangeArrowheads="1"/>
            </p:cNvSpPr>
            <p:nvPr/>
          </p:nvSpPr>
          <p:spPr bwMode="auto">
            <a:xfrm>
              <a:off x="2336" y="934"/>
              <a:ext cx="998" cy="9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/>
              <a:r>
                <a:rPr lang="en-AU" sz="1100" b="1" dirty="0">
                  <a:latin typeface="Arial" charset="0"/>
                </a:rPr>
                <a:t>Obligations for acting fairly, impartially with integrity</a:t>
              </a:r>
              <a:endParaRPr lang="en-US" sz="1100" b="1" dirty="0">
                <a:latin typeface="Arial" charset="0"/>
              </a:endParaRPr>
            </a:p>
          </p:txBody>
        </p:sp>
        <p:sp>
          <p:nvSpPr>
            <p:cNvPr id="11283" name="Line 11"/>
            <p:cNvSpPr>
              <a:spLocks noChangeShapeType="1"/>
            </p:cNvSpPr>
            <p:nvPr/>
          </p:nvSpPr>
          <p:spPr bwMode="auto">
            <a:xfrm>
              <a:off x="2835" y="1933"/>
              <a:ext cx="0" cy="318"/>
            </a:xfrm>
            <a:prstGeom prst="line">
              <a:avLst/>
            </a:prstGeom>
            <a:grpFill/>
            <a:ln w="12700">
              <a:noFill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197649" name="Group 17"/>
          <p:cNvGrpSpPr>
            <a:grpSpLocks/>
          </p:cNvGrpSpPr>
          <p:nvPr/>
        </p:nvGrpSpPr>
        <p:grpSpPr bwMode="auto">
          <a:xfrm>
            <a:off x="4860032" y="2635746"/>
            <a:ext cx="1944688" cy="1585912"/>
            <a:chOff x="3288" y="1525"/>
            <a:chExt cx="1225" cy="999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11280" name="Oval 8"/>
            <p:cNvSpPr>
              <a:spLocks noChangeArrowheads="1"/>
            </p:cNvSpPr>
            <p:nvPr/>
          </p:nvSpPr>
          <p:spPr bwMode="auto">
            <a:xfrm>
              <a:off x="3515" y="1525"/>
              <a:ext cx="998" cy="9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/>
              <a:r>
                <a:rPr lang="en-AU" sz="1100" b="1" dirty="0">
                  <a:latin typeface="Arial" charset="0"/>
                </a:rPr>
                <a:t>Treating potential suppliers equally</a:t>
              </a:r>
              <a:endParaRPr lang="en-US" sz="1100" b="1" dirty="0">
                <a:latin typeface="Arial" charset="0"/>
              </a:endParaRPr>
            </a:p>
          </p:txBody>
        </p:sp>
        <p:sp>
          <p:nvSpPr>
            <p:cNvPr id="11281" name="Line 12"/>
            <p:cNvSpPr>
              <a:spLocks noChangeShapeType="1"/>
            </p:cNvSpPr>
            <p:nvPr/>
          </p:nvSpPr>
          <p:spPr bwMode="auto">
            <a:xfrm flipH="1">
              <a:off x="3288" y="2296"/>
              <a:ext cx="318" cy="182"/>
            </a:xfrm>
            <a:prstGeom prst="line">
              <a:avLst/>
            </a:prstGeom>
            <a:grpFill/>
            <a:ln w="12700">
              <a:noFill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197650" name="Group 18"/>
          <p:cNvGrpSpPr>
            <a:grpSpLocks/>
          </p:cNvGrpSpPr>
          <p:nvPr/>
        </p:nvGrpSpPr>
        <p:grpSpPr bwMode="auto">
          <a:xfrm>
            <a:off x="4716016" y="4725144"/>
            <a:ext cx="1944687" cy="1585912"/>
            <a:chOff x="3243" y="3113"/>
            <a:chExt cx="1225" cy="999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11278" name="Oval 10"/>
            <p:cNvSpPr>
              <a:spLocks noChangeArrowheads="1"/>
            </p:cNvSpPr>
            <p:nvPr/>
          </p:nvSpPr>
          <p:spPr bwMode="auto">
            <a:xfrm>
              <a:off x="3470" y="3113"/>
              <a:ext cx="998" cy="9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/>
              <a:r>
                <a:rPr lang="en-AU" sz="1100" b="1">
                  <a:latin typeface="Arial" charset="0"/>
                </a:rPr>
                <a:t>Demonstrating probity and adherence to procedures</a:t>
              </a:r>
              <a:endParaRPr lang="en-US" sz="1100" b="1">
                <a:latin typeface="Arial" charset="0"/>
              </a:endParaRPr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 flipH="1" flipV="1">
              <a:off x="3243" y="3158"/>
              <a:ext cx="317" cy="181"/>
            </a:xfrm>
            <a:prstGeom prst="line">
              <a:avLst/>
            </a:prstGeom>
            <a:grpFill/>
            <a:ln w="12700">
              <a:noFill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197651" name="Group 19"/>
          <p:cNvGrpSpPr>
            <a:grpSpLocks/>
          </p:cNvGrpSpPr>
          <p:nvPr/>
        </p:nvGrpSpPr>
        <p:grpSpPr bwMode="auto">
          <a:xfrm>
            <a:off x="2340297" y="4725144"/>
            <a:ext cx="1871663" cy="1585912"/>
            <a:chOff x="1202" y="3113"/>
            <a:chExt cx="1179" cy="999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11276" name="Oval 9"/>
            <p:cNvSpPr>
              <a:spLocks noChangeArrowheads="1"/>
            </p:cNvSpPr>
            <p:nvPr/>
          </p:nvSpPr>
          <p:spPr bwMode="auto">
            <a:xfrm>
              <a:off x="1202" y="3113"/>
              <a:ext cx="998" cy="9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/>
              <a:r>
                <a:rPr lang="en-AU" sz="1100" b="1">
                  <a:latin typeface="Arial" charset="0"/>
                </a:rPr>
                <a:t>Protecting the security of confidential information</a:t>
              </a:r>
              <a:endParaRPr lang="en-US" sz="1100" b="1">
                <a:latin typeface="Arial" charset="0"/>
              </a:endParaRPr>
            </a:p>
          </p:txBody>
        </p:sp>
        <p:sp>
          <p:nvSpPr>
            <p:cNvPr id="11277" name="Line 14"/>
            <p:cNvSpPr>
              <a:spLocks noChangeShapeType="1"/>
            </p:cNvSpPr>
            <p:nvPr/>
          </p:nvSpPr>
          <p:spPr bwMode="auto">
            <a:xfrm flipV="1">
              <a:off x="2064" y="3113"/>
              <a:ext cx="317" cy="181"/>
            </a:xfrm>
            <a:prstGeom prst="line">
              <a:avLst/>
            </a:prstGeom>
            <a:grpFill/>
            <a:ln w="12700">
              <a:noFill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grpSp>
        <p:nvGrpSpPr>
          <p:cNvPr id="197652" name="Group 20"/>
          <p:cNvGrpSpPr>
            <a:grpSpLocks/>
          </p:cNvGrpSpPr>
          <p:nvPr/>
        </p:nvGrpSpPr>
        <p:grpSpPr bwMode="auto">
          <a:xfrm>
            <a:off x="2123653" y="2707183"/>
            <a:ext cx="2016125" cy="1585913"/>
            <a:chOff x="1111" y="1570"/>
            <a:chExt cx="1270" cy="999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11274" name="Oval 7"/>
            <p:cNvSpPr>
              <a:spLocks noChangeArrowheads="1"/>
            </p:cNvSpPr>
            <p:nvPr/>
          </p:nvSpPr>
          <p:spPr bwMode="auto">
            <a:xfrm>
              <a:off x="1111" y="1570"/>
              <a:ext cx="998" cy="9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/>
              <a:r>
                <a:rPr lang="en-AU" sz="1100" b="1">
                  <a:latin typeface="Arial" charset="0"/>
                </a:rPr>
                <a:t>Statutory responsibilities for ethical behaviour</a:t>
              </a:r>
              <a:endParaRPr lang="en-US" sz="1100" b="1">
                <a:latin typeface="Arial" charset="0"/>
              </a:endParaRPr>
            </a:p>
          </p:txBody>
        </p:sp>
        <p:sp>
          <p:nvSpPr>
            <p:cNvPr id="11275" name="Line 15"/>
            <p:cNvSpPr>
              <a:spLocks noChangeShapeType="1"/>
            </p:cNvSpPr>
            <p:nvPr/>
          </p:nvSpPr>
          <p:spPr bwMode="auto">
            <a:xfrm>
              <a:off x="2018" y="2341"/>
              <a:ext cx="363" cy="182"/>
            </a:xfrm>
            <a:prstGeom prst="line">
              <a:avLst/>
            </a:prstGeom>
            <a:grpFill/>
            <a:ln w="12700">
              <a:noFill/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</p:grpSp>
      <p:sp>
        <p:nvSpPr>
          <p:cNvPr id="22" name="Date Placeholder 11"/>
          <p:cNvSpPr txBox="1">
            <a:spLocks/>
          </p:cNvSpPr>
          <p:nvPr/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b="0" i="0" u="none" kern="1200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6 October 2011  ▌ IPWEA Strategic Contract Management &amp; Procurement Conference</a:t>
            </a: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go-presentation2011">
  <a:themeElements>
    <a:clrScheme name="vago_presentatio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tx1">
                <a:lumMod val="90000"/>
                <a:lumOff val="10000"/>
              </a:schemeClr>
            </a:solidFill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vago_presentatio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go_presentatio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go_presentatio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VAGO-presentation-2011</Template>
  <TotalTime>865</TotalTime>
  <Words>1106</Words>
  <Application>Microsoft Office PowerPoint</Application>
  <PresentationFormat>On-screen Show (4:3)</PresentationFormat>
  <Paragraphs>148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vago-presentation2011</vt:lpstr>
      <vt:lpstr>Victorian Auditor-General’s Office</vt:lpstr>
      <vt:lpstr>Overview</vt:lpstr>
      <vt:lpstr>Role of Auditor-General</vt:lpstr>
      <vt:lpstr>Role of Auditor-General: Context</vt:lpstr>
      <vt:lpstr>Role of Auditor-General: Context</vt:lpstr>
      <vt:lpstr>Tendering and Contracting in Local Government</vt:lpstr>
      <vt:lpstr>Tendering and Contracting in Local Government</vt:lpstr>
      <vt:lpstr>Tendering and Contracting in Local Government</vt:lpstr>
      <vt:lpstr>Tendering and Contracting in Local Government</vt:lpstr>
      <vt:lpstr>Tendering and Contracting in Local Government</vt:lpstr>
      <vt:lpstr>Tendering and Contracting in Local Government</vt:lpstr>
      <vt:lpstr>Tendering and Contracting in Local Government</vt:lpstr>
      <vt:lpstr>Tendering and Contracting in Local Government</vt:lpstr>
      <vt:lpstr>Key audit themes 2010–11</vt:lpstr>
      <vt:lpstr>Questions</vt:lpstr>
    </vt:vector>
  </TitlesOfParts>
  <Company>VAGO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Auditor-General’s Office</dc:title>
  <dc:subject>WAYNE CAMERON</dc:subject>
  <dc:creator>Angela Davis</dc:creator>
  <cp:lastModifiedBy>Steven Vlahos</cp:lastModifiedBy>
  <cp:revision>42</cp:revision>
  <cp:lastPrinted>1601-01-01T00:00:00Z</cp:lastPrinted>
  <dcterms:created xsi:type="dcterms:W3CDTF">2010-02-17T02:35:22Z</dcterms:created>
  <dcterms:modified xsi:type="dcterms:W3CDTF">2011-09-30T00:00:44Z</dcterms:modified>
</cp:coreProperties>
</file>