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60" r:id="rId3"/>
    <p:sldId id="262" r:id="rId4"/>
    <p:sldId id="298" r:id="rId5"/>
    <p:sldId id="257" r:id="rId6"/>
    <p:sldId id="258" r:id="rId7"/>
    <p:sldId id="259" r:id="rId8"/>
    <p:sldId id="290" r:id="rId9"/>
    <p:sldId id="287" r:id="rId10"/>
    <p:sldId id="296" r:id="rId11"/>
    <p:sldId id="292" r:id="rId12"/>
    <p:sldId id="294" r:id="rId13"/>
    <p:sldId id="261" r:id="rId14"/>
    <p:sldId id="289" r:id="rId15"/>
    <p:sldId id="263" r:id="rId16"/>
    <p:sldId id="307" r:id="rId17"/>
    <p:sldId id="269" r:id="rId18"/>
    <p:sldId id="271" r:id="rId19"/>
    <p:sldId id="273" r:id="rId20"/>
    <p:sldId id="265" r:id="rId21"/>
    <p:sldId id="279" r:id="rId22"/>
    <p:sldId id="267" r:id="rId23"/>
    <p:sldId id="281" r:id="rId24"/>
    <p:sldId id="277" r:id="rId25"/>
    <p:sldId id="283" r:id="rId26"/>
    <p:sldId id="285" r:id="rId27"/>
    <p:sldId id="284" r:id="rId28"/>
    <p:sldId id="30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94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499C91-E995-4374-A87E-CAEE059173D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AU"/>
        </a:p>
      </dgm:t>
    </dgm:pt>
    <dgm:pt modelId="{1163AC4D-54F5-484B-8CE8-411B668DD63D}">
      <dgm:prSet phldrT="[Text]" custT="1"/>
      <dgm:spPr/>
      <dgm:t>
        <a:bodyPr/>
        <a:lstStyle/>
        <a:p>
          <a:r>
            <a:rPr lang="en-AU" sz="1600" b="1" dirty="0" smtClean="0"/>
            <a:t>Stage 1 - Current Position</a:t>
          </a:r>
          <a:endParaRPr lang="en-AU" sz="1600" b="1" dirty="0"/>
        </a:p>
      </dgm:t>
    </dgm:pt>
    <dgm:pt modelId="{DE959056-9D9C-4352-941D-46EC8F759B8D}" type="parTrans" cxnId="{15943C7B-9D56-4053-BF72-B5B8174096B8}">
      <dgm:prSet/>
      <dgm:spPr/>
      <dgm:t>
        <a:bodyPr/>
        <a:lstStyle/>
        <a:p>
          <a:endParaRPr lang="en-AU"/>
        </a:p>
      </dgm:t>
    </dgm:pt>
    <dgm:pt modelId="{C0149391-4C67-482F-86FC-4C47F4CD1F15}" type="sibTrans" cxnId="{15943C7B-9D56-4053-BF72-B5B8174096B8}">
      <dgm:prSet/>
      <dgm:spPr/>
      <dgm:t>
        <a:bodyPr/>
        <a:lstStyle/>
        <a:p>
          <a:endParaRPr lang="en-AU"/>
        </a:p>
      </dgm:t>
    </dgm:pt>
    <dgm:pt modelId="{E2BCE22A-41C9-456D-90DA-E76AA4835760}">
      <dgm:prSet phldrT="[Text]" custT="1"/>
      <dgm:spPr/>
      <dgm:t>
        <a:bodyPr/>
        <a:lstStyle/>
        <a:p>
          <a:pPr marL="57150" indent="0" algn="l"/>
          <a:r>
            <a:rPr lang="en-AU" sz="1100" b="1" dirty="0" smtClean="0">
              <a:solidFill>
                <a:srgbClr val="FF6600"/>
              </a:solidFill>
            </a:rPr>
            <a:t>Summarize details of all current Services</a:t>
          </a:r>
          <a:endParaRPr lang="en-AU" sz="1100" b="1" dirty="0">
            <a:solidFill>
              <a:srgbClr val="FF6600"/>
            </a:solidFill>
          </a:endParaRPr>
        </a:p>
      </dgm:t>
    </dgm:pt>
    <dgm:pt modelId="{C13EC3B8-5881-427C-9E6E-4F8A56C954E3}" type="parTrans" cxnId="{049B5038-7B7D-4417-9726-C9859262C587}">
      <dgm:prSet/>
      <dgm:spPr/>
      <dgm:t>
        <a:bodyPr/>
        <a:lstStyle/>
        <a:p>
          <a:endParaRPr lang="en-AU"/>
        </a:p>
      </dgm:t>
    </dgm:pt>
    <dgm:pt modelId="{5E48F904-5D13-46A7-89A9-F35CF075EF05}" type="sibTrans" cxnId="{049B5038-7B7D-4417-9726-C9859262C587}">
      <dgm:prSet/>
      <dgm:spPr/>
      <dgm:t>
        <a:bodyPr/>
        <a:lstStyle/>
        <a:p>
          <a:endParaRPr lang="en-AU"/>
        </a:p>
      </dgm:t>
    </dgm:pt>
    <dgm:pt modelId="{61E38085-9533-49EA-AB4A-0F91CFB3BA3C}">
      <dgm:prSet phldrT="[Text]" custT="1"/>
      <dgm:spPr/>
      <dgm:t>
        <a:bodyPr/>
        <a:lstStyle/>
        <a:p>
          <a:pPr marL="57150" indent="0" algn="l"/>
          <a:r>
            <a:rPr lang="en-AU" sz="1100" b="1" dirty="0" smtClean="0">
              <a:solidFill>
                <a:srgbClr val="FF6600"/>
              </a:solidFill>
            </a:rPr>
            <a:t>Assess financial sustainability of current Services</a:t>
          </a:r>
          <a:endParaRPr lang="en-AU" sz="1100" b="1" dirty="0">
            <a:solidFill>
              <a:srgbClr val="FF6600"/>
            </a:solidFill>
          </a:endParaRPr>
        </a:p>
      </dgm:t>
    </dgm:pt>
    <dgm:pt modelId="{0E90E55E-9700-461B-A3D9-497929948298}" type="parTrans" cxnId="{0C5ABD0B-1C3C-4962-8D23-801F4E5A14F1}">
      <dgm:prSet/>
      <dgm:spPr/>
      <dgm:t>
        <a:bodyPr/>
        <a:lstStyle/>
        <a:p>
          <a:endParaRPr lang="en-AU"/>
        </a:p>
      </dgm:t>
    </dgm:pt>
    <dgm:pt modelId="{A5BFB9EC-4CD7-40B9-B482-5369F2C8BF8B}" type="sibTrans" cxnId="{0C5ABD0B-1C3C-4962-8D23-801F4E5A14F1}">
      <dgm:prSet/>
      <dgm:spPr/>
      <dgm:t>
        <a:bodyPr/>
        <a:lstStyle/>
        <a:p>
          <a:endParaRPr lang="en-AU"/>
        </a:p>
      </dgm:t>
    </dgm:pt>
    <dgm:pt modelId="{28732477-A246-4763-BA48-F512CFD0131E}">
      <dgm:prSet phldrT="[Text]" custT="1"/>
      <dgm:spPr/>
      <dgm:t>
        <a:bodyPr/>
        <a:lstStyle/>
        <a:p>
          <a:r>
            <a:rPr lang="en-AU" sz="1100" b="1" dirty="0" smtClean="0">
              <a:solidFill>
                <a:srgbClr val="FF6600"/>
              </a:solidFill>
            </a:rPr>
            <a:t>Review alignment of current services with community needs</a:t>
          </a:r>
          <a:endParaRPr lang="en-AU" sz="1100" b="1" dirty="0">
            <a:solidFill>
              <a:srgbClr val="FF6600"/>
            </a:solidFill>
          </a:endParaRPr>
        </a:p>
      </dgm:t>
    </dgm:pt>
    <dgm:pt modelId="{ABCD18BA-3B69-4407-8CB7-1742216E2596}" type="parTrans" cxnId="{46182A86-9019-4666-8A49-683B696073BA}">
      <dgm:prSet/>
      <dgm:spPr/>
      <dgm:t>
        <a:bodyPr/>
        <a:lstStyle/>
        <a:p>
          <a:endParaRPr lang="en-AU"/>
        </a:p>
      </dgm:t>
    </dgm:pt>
    <dgm:pt modelId="{33F0E3C4-B0E5-497C-9F01-155A3EE97CD9}" type="sibTrans" cxnId="{46182A86-9019-4666-8A49-683B696073BA}">
      <dgm:prSet/>
      <dgm:spPr/>
      <dgm:t>
        <a:bodyPr/>
        <a:lstStyle/>
        <a:p>
          <a:endParaRPr lang="en-AU"/>
        </a:p>
      </dgm:t>
    </dgm:pt>
    <dgm:pt modelId="{E52A0DC2-A9B5-444B-9294-B140B13CFCB7}">
      <dgm:prSet phldrT="[Text]" custT="1"/>
      <dgm:spPr/>
      <dgm:t>
        <a:bodyPr/>
        <a:lstStyle/>
        <a:p>
          <a:r>
            <a:rPr lang="en-AU" sz="1100" b="1" dirty="0" smtClean="0">
              <a:solidFill>
                <a:srgbClr val="FF6600"/>
              </a:solidFill>
            </a:rPr>
            <a:t>Develop comparative options to improve alignment</a:t>
          </a:r>
          <a:endParaRPr lang="en-AU" sz="1100" b="1" dirty="0">
            <a:solidFill>
              <a:srgbClr val="FF6600"/>
            </a:solidFill>
          </a:endParaRPr>
        </a:p>
      </dgm:t>
    </dgm:pt>
    <dgm:pt modelId="{B7D6B634-C62B-4B21-A215-74F3DB197E5C}" type="parTrans" cxnId="{9066F87A-3C74-4D60-B252-60BD30681FF1}">
      <dgm:prSet/>
      <dgm:spPr/>
      <dgm:t>
        <a:bodyPr/>
        <a:lstStyle/>
        <a:p>
          <a:endParaRPr lang="en-AU"/>
        </a:p>
      </dgm:t>
    </dgm:pt>
    <dgm:pt modelId="{3C074548-4D25-43D9-9D21-728F2C0E2856}" type="sibTrans" cxnId="{9066F87A-3C74-4D60-B252-60BD30681FF1}">
      <dgm:prSet/>
      <dgm:spPr/>
      <dgm:t>
        <a:bodyPr/>
        <a:lstStyle/>
        <a:p>
          <a:endParaRPr lang="en-AU"/>
        </a:p>
      </dgm:t>
    </dgm:pt>
    <dgm:pt modelId="{23DB95D2-EA95-47FC-9547-2A52CF2A8AE6}">
      <dgm:prSet phldrT="[Text]" custT="1"/>
      <dgm:spPr/>
      <dgm:t>
        <a:bodyPr/>
        <a:lstStyle/>
        <a:p>
          <a:r>
            <a:rPr lang="en-AU" sz="1600" b="1" dirty="0" smtClean="0"/>
            <a:t>Stage 3 - Consultation</a:t>
          </a:r>
          <a:endParaRPr lang="en-AU" sz="1600" b="1" dirty="0"/>
        </a:p>
      </dgm:t>
    </dgm:pt>
    <dgm:pt modelId="{E12BF0CD-1FA6-407B-A722-B002101E8079}" type="parTrans" cxnId="{699E7CD0-7C8C-48CF-B8E0-59E117CB92FF}">
      <dgm:prSet/>
      <dgm:spPr/>
      <dgm:t>
        <a:bodyPr/>
        <a:lstStyle/>
        <a:p>
          <a:endParaRPr lang="en-AU"/>
        </a:p>
      </dgm:t>
    </dgm:pt>
    <dgm:pt modelId="{646338A1-0A38-42AB-9B9D-2D19DCFF1EAD}" type="sibTrans" cxnId="{699E7CD0-7C8C-48CF-B8E0-59E117CB92FF}">
      <dgm:prSet/>
      <dgm:spPr/>
      <dgm:t>
        <a:bodyPr/>
        <a:lstStyle/>
        <a:p>
          <a:endParaRPr lang="en-AU"/>
        </a:p>
      </dgm:t>
    </dgm:pt>
    <dgm:pt modelId="{D532D1DF-9348-438A-9DAB-1238E91D0EE2}">
      <dgm:prSet phldrT="[Text]" custT="1"/>
      <dgm:spPr/>
      <dgm:t>
        <a:bodyPr/>
        <a:lstStyle/>
        <a:p>
          <a:r>
            <a:rPr lang="en-AU" sz="1100" b="1" dirty="0" smtClean="0">
              <a:solidFill>
                <a:srgbClr val="FF6600"/>
              </a:solidFill>
            </a:rPr>
            <a:t>Community and customer engagement on comparative choice options between services and within services</a:t>
          </a:r>
          <a:endParaRPr lang="en-AU" sz="1100" b="1" dirty="0">
            <a:solidFill>
              <a:srgbClr val="FF6600"/>
            </a:solidFill>
          </a:endParaRPr>
        </a:p>
      </dgm:t>
    </dgm:pt>
    <dgm:pt modelId="{79A07628-69E6-4AEF-A3F8-9011A1E5F4B6}" type="parTrans" cxnId="{38D139A3-F18E-497D-9211-900031EE5CE6}">
      <dgm:prSet/>
      <dgm:spPr/>
      <dgm:t>
        <a:bodyPr/>
        <a:lstStyle/>
        <a:p>
          <a:endParaRPr lang="en-AU"/>
        </a:p>
      </dgm:t>
    </dgm:pt>
    <dgm:pt modelId="{FD48843B-1194-41BF-8F4D-313819BFEEB3}" type="sibTrans" cxnId="{38D139A3-F18E-497D-9211-900031EE5CE6}">
      <dgm:prSet/>
      <dgm:spPr/>
      <dgm:t>
        <a:bodyPr/>
        <a:lstStyle/>
        <a:p>
          <a:endParaRPr lang="en-AU"/>
        </a:p>
      </dgm:t>
    </dgm:pt>
    <dgm:pt modelId="{0D1365BE-2B4B-463C-9BA7-383555F92E54}">
      <dgm:prSet phldrT="[Text]" custT="1"/>
      <dgm:spPr/>
      <dgm:t>
        <a:bodyPr/>
        <a:lstStyle/>
        <a:p>
          <a:r>
            <a:rPr lang="en-AU" sz="1100" b="1" dirty="0" smtClean="0">
              <a:solidFill>
                <a:srgbClr val="FF6600"/>
              </a:solidFill>
            </a:rPr>
            <a:t>Resolve associated affordability tradeoffs</a:t>
          </a:r>
          <a:endParaRPr lang="en-AU" sz="1100" b="1" dirty="0">
            <a:solidFill>
              <a:srgbClr val="FF6600"/>
            </a:solidFill>
          </a:endParaRPr>
        </a:p>
      </dgm:t>
    </dgm:pt>
    <dgm:pt modelId="{2994535F-B546-46C9-8502-16BD84BDD2AF}" type="parTrans" cxnId="{295B6A48-F772-4C3E-AA32-3098C4A7498F}">
      <dgm:prSet/>
      <dgm:spPr/>
      <dgm:t>
        <a:bodyPr/>
        <a:lstStyle/>
        <a:p>
          <a:endParaRPr lang="en-AU"/>
        </a:p>
      </dgm:t>
    </dgm:pt>
    <dgm:pt modelId="{BBA5C82C-15C5-4841-ADAE-E68C15BF7917}" type="sibTrans" cxnId="{295B6A48-F772-4C3E-AA32-3098C4A7498F}">
      <dgm:prSet/>
      <dgm:spPr/>
      <dgm:t>
        <a:bodyPr/>
        <a:lstStyle/>
        <a:p>
          <a:endParaRPr lang="en-AU"/>
        </a:p>
      </dgm:t>
    </dgm:pt>
    <dgm:pt modelId="{E20B8BFF-ED86-4476-8C4E-636E39D78B9F}">
      <dgm:prSet phldrT="[Text]" custT="1"/>
      <dgm:spPr/>
      <dgm:t>
        <a:bodyPr/>
        <a:lstStyle/>
        <a:p>
          <a:r>
            <a:rPr lang="en-AU" sz="1600" b="1" dirty="0" smtClean="0"/>
            <a:t>Stage 4 - Revised Levels of Service</a:t>
          </a:r>
          <a:endParaRPr lang="en-AU" sz="1600" b="1" dirty="0"/>
        </a:p>
      </dgm:t>
    </dgm:pt>
    <dgm:pt modelId="{BB5FC722-CBB8-46FE-A38D-EFA36CF2970B}" type="parTrans" cxnId="{9A3B2405-A9E6-474A-AADA-3A5B12621007}">
      <dgm:prSet/>
      <dgm:spPr/>
      <dgm:t>
        <a:bodyPr/>
        <a:lstStyle/>
        <a:p>
          <a:endParaRPr lang="en-AU"/>
        </a:p>
      </dgm:t>
    </dgm:pt>
    <dgm:pt modelId="{4D08B037-56A1-4B3C-BA06-2E70B793FEFF}" type="sibTrans" cxnId="{9A3B2405-A9E6-474A-AADA-3A5B12621007}">
      <dgm:prSet/>
      <dgm:spPr/>
      <dgm:t>
        <a:bodyPr/>
        <a:lstStyle/>
        <a:p>
          <a:endParaRPr lang="en-AU"/>
        </a:p>
      </dgm:t>
    </dgm:pt>
    <dgm:pt modelId="{5AFE6D5A-0DB0-4969-A44E-58D7036B2533}">
      <dgm:prSet phldrT="[Text]" custT="1"/>
      <dgm:spPr/>
      <dgm:t>
        <a:bodyPr/>
        <a:lstStyle/>
        <a:p>
          <a:r>
            <a:rPr lang="en-AU" sz="1600" b="1" dirty="0" smtClean="0"/>
            <a:t>Stage 5 - Prepare to Implement</a:t>
          </a:r>
          <a:endParaRPr lang="en-AU" sz="1600" b="1" dirty="0"/>
        </a:p>
      </dgm:t>
    </dgm:pt>
    <dgm:pt modelId="{08C48C70-03CC-4329-AEB3-E4EB2553D411}" type="parTrans" cxnId="{07894BBB-E5A4-4CD0-8B71-CCC9D153627B}">
      <dgm:prSet/>
      <dgm:spPr/>
      <dgm:t>
        <a:bodyPr/>
        <a:lstStyle/>
        <a:p>
          <a:endParaRPr lang="en-AU"/>
        </a:p>
      </dgm:t>
    </dgm:pt>
    <dgm:pt modelId="{78D002ED-5C84-41CF-A532-49A1EA136F44}" type="sibTrans" cxnId="{07894BBB-E5A4-4CD0-8B71-CCC9D153627B}">
      <dgm:prSet/>
      <dgm:spPr/>
      <dgm:t>
        <a:bodyPr/>
        <a:lstStyle/>
        <a:p>
          <a:endParaRPr lang="en-AU"/>
        </a:p>
      </dgm:t>
    </dgm:pt>
    <dgm:pt modelId="{FD54E490-B6D1-4EF7-A1A5-C5E2FE02F4BA}">
      <dgm:prSet phldrT="[Text]" custT="1"/>
      <dgm:spPr/>
      <dgm:t>
        <a:bodyPr/>
        <a:lstStyle/>
        <a:p>
          <a:r>
            <a:rPr lang="en-AU" sz="1100" b="1" dirty="0" smtClean="0">
              <a:solidFill>
                <a:srgbClr val="FF6600"/>
              </a:solidFill>
            </a:rPr>
            <a:t>Document revised Levels of Service</a:t>
          </a:r>
          <a:endParaRPr lang="en-AU" sz="1100" b="1" dirty="0">
            <a:solidFill>
              <a:srgbClr val="FF6600"/>
            </a:solidFill>
          </a:endParaRPr>
        </a:p>
      </dgm:t>
    </dgm:pt>
    <dgm:pt modelId="{C748BFCF-1BA0-455E-AC00-5E60B7EF78EB}" type="parTrans" cxnId="{328B361C-E968-4F27-933F-21506A34A2B4}">
      <dgm:prSet/>
      <dgm:spPr/>
      <dgm:t>
        <a:bodyPr/>
        <a:lstStyle/>
        <a:p>
          <a:endParaRPr lang="en-AU"/>
        </a:p>
      </dgm:t>
    </dgm:pt>
    <dgm:pt modelId="{5F25741D-C059-4182-A4EF-68D20AD11F48}" type="sibTrans" cxnId="{328B361C-E968-4F27-933F-21506A34A2B4}">
      <dgm:prSet/>
      <dgm:spPr/>
      <dgm:t>
        <a:bodyPr/>
        <a:lstStyle/>
        <a:p>
          <a:endParaRPr lang="en-AU"/>
        </a:p>
      </dgm:t>
    </dgm:pt>
    <dgm:pt modelId="{B407911E-2F3E-4A27-9288-162C3E40E369}">
      <dgm:prSet phldrT="[Text]"/>
      <dgm:spPr/>
      <dgm:t>
        <a:bodyPr/>
        <a:lstStyle/>
        <a:p>
          <a:r>
            <a:rPr lang="en-AU" b="1" dirty="0" smtClean="0">
              <a:solidFill>
                <a:srgbClr val="FF6600"/>
              </a:solidFill>
            </a:rPr>
            <a:t>Review efficiency of service delivery for each service</a:t>
          </a:r>
          <a:endParaRPr lang="en-AU" b="1" dirty="0">
            <a:solidFill>
              <a:srgbClr val="FF6600"/>
            </a:solidFill>
          </a:endParaRPr>
        </a:p>
      </dgm:t>
    </dgm:pt>
    <dgm:pt modelId="{22CAEC3E-D00E-4F07-BB50-FE3704E31152}" type="parTrans" cxnId="{6C630FB2-90DD-4F0E-ADF6-4CF013FCF46C}">
      <dgm:prSet/>
      <dgm:spPr/>
      <dgm:t>
        <a:bodyPr/>
        <a:lstStyle/>
        <a:p>
          <a:endParaRPr lang="en-AU"/>
        </a:p>
      </dgm:t>
    </dgm:pt>
    <dgm:pt modelId="{4A5A2400-FFBD-4DD1-B99A-96E2F3E5297B}" type="sibTrans" cxnId="{6C630FB2-90DD-4F0E-ADF6-4CF013FCF46C}">
      <dgm:prSet/>
      <dgm:spPr/>
      <dgm:t>
        <a:bodyPr/>
        <a:lstStyle/>
        <a:p>
          <a:endParaRPr lang="en-AU"/>
        </a:p>
      </dgm:t>
    </dgm:pt>
    <dgm:pt modelId="{90E558AE-33CE-456C-BB82-3925DE92FAFC}">
      <dgm:prSet phldrT="[Text]" custT="1"/>
      <dgm:spPr/>
      <dgm:t>
        <a:bodyPr/>
        <a:lstStyle/>
        <a:p>
          <a:pPr marL="0" indent="0" algn="l"/>
          <a:r>
            <a:rPr lang="en-AU" sz="1100" b="1" dirty="0" smtClean="0">
              <a:solidFill>
                <a:srgbClr val="FF6600"/>
              </a:solidFill>
            </a:rPr>
            <a:t>Define current Levels and Cost of Services </a:t>
          </a:r>
          <a:endParaRPr lang="en-AU" sz="1100" b="1" dirty="0">
            <a:solidFill>
              <a:srgbClr val="FF6600"/>
            </a:solidFill>
          </a:endParaRPr>
        </a:p>
      </dgm:t>
    </dgm:pt>
    <dgm:pt modelId="{A3CB4ACB-9D53-496A-9CCC-74D241A48192}" type="parTrans" cxnId="{54E20948-E0B0-46EE-9CA9-8883FED3ECBD}">
      <dgm:prSet/>
      <dgm:spPr/>
      <dgm:t>
        <a:bodyPr/>
        <a:lstStyle/>
        <a:p>
          <a:endParaRPr lang="en-AU"/>
        </a:p>
      </dgm:t>
    </dgm:pt>
    <dgm:pt modelId="{CFFA455D-A33A-4C38-B95F-DBDAF58A3046}" type="sibTrans" cxnId="{54E20948-E0B0-46EE-9CA9-8883FED3ECBD}">
      <dgm:prSet/>
      <dgm:spPr/>
      <dgm:t>
        <a:bodyPr/>
        <a:lstStyle/>
        <a:p>
          <a:endParaRPr lang="en-AU"/>
        </a:p>
      </dgm:t>
    </dgm:pt>
    <dgm:pt modelId="{E7F44937-BA71-44B8-A51C-28E724B38B5E}">
      <dgm:prSet phldrT="[Text]" custT="1"/>
      <dgm:spPr/>
      <dgm:t>
        <a:bodyPr/>
        <a:lstStyle/>
        <a:p>
          <a:r>
            <a:rPr lang="en-AU" sz="1100" b="1" dirty="0" smtClean="0">
              <a:solidFill>
                <a:srgbClr val="FF6600"/>
              </a:solidFill>
            </a:rPr>
            <a:t>Internal review of the Levels of Service for each Service</a:t>
          </a:r>
          <a:endParaRPr lang="en-AU" sz="1100" b="1" dirty="0">
            <a:solidFill>
              <a:srgbClr val="FF6600"/>
            </a:solidFill>
          </a:endParaRPr>
        </a:p>
      </dgm:t>
    </dgm:pt>
    <dgm:pt modelId="{35CB12BD-DE54-4A50-9240-A62552362EC2}" type="parTrans" cxnId="{F1808CCA-1FDB-491C-8364-80781C981CED}">
      <dgm:prSet/>
      <dgm:spPr/>
      <dgm:t>
        <a:bodyPr/>
        <a:lstStyle/>
        <a:p>
          <a:endParaRPr lang="en-AU"/>
        </a:p>
      </dgm:t>
    </dgm:pt>
    <dgm:pt modelId="{85344C23-1C88-48E1-86F8-FD88AA4BBB9B}" type="sibTrans" cxnId="{F1808CCA-1FDB-491C-8364-80781C981CED}">
      <dgm:prSet/>
      <dgm:spPr/>
      <dgm:t>
        <a:bodyPr/>
        <a:lstStyle/>
        <a:p>
          <a:endParaRPr lang="en-AU"/>
        </a:p>
      </dgm:t>
    </dgm:pt>
    <dgm:pt modelId="{484DC6D3-9D68-410E-988E-A86EC50C1D6D}">
      <dgm:prSet phldrT="[Text]" custT="1"/>
      <dgm:spPr/>
      <dgm:t>
        <a:bodyPr/>
        <a:lstStyle/>
        <a:p>
          <a:r>
            <a:rPr lang="en-AU" sz="1100" b="1" dirty="0" smtClean="0">
              <a:solidFill>
                <a:srgbClr val="FF6600"/>
              </a:solidFill>
            </a:rPr>
            <a:t>Identify services for review</a:t>
          </a:r>
          <a:endParaRPr lang="en-AU" sz="1100" b="1" dirty="0">
            <a:solidFill>
              <a:srgbClr val="FF6600"/>
            </a:solidFill>
          </a:endParaRPr>
        </a:p>
      </dgm:t>
    </dgm:pt>
    <dgm:pt modelId="{D974BC66-EBBA-434B-826A-A4E3D90D91B9}" type="parTrans" cxnId="{49F9BAEC-D9F5-4DA5-BA68-D3D10B4DC5FB}">
      <dgm:prSet/>
      <dgm:spPr/>
      <dgm:t>
        <a:bodyPr/>
        <a:lstStyle/>
        <a:p>
          <a:endParaRPr lang="en-AU"/>
        </a:p>
      </dgm:t>
    </dgm:pt>
    <dgm:pt modelId="{7DCCCEFD-F0A2-4156-8580-4C82B098D9EF}" type="sibTrans" cxnId="{49F9BAEC-D9F5-4DA5-BA68-D3D10B4DC5FB}">
      <dgm:prSet/>
      <dgm:spPr/>
      <dgm:t>
        <a:bodyPr/>
        <a:lstStyle/>
        <a:p>
          <a:endParaRPr lang="en-AU"/>
        </a:p>
      </dgm:t>
    </dgm:pt>
    <dgm:pt modelId="{FAFA4A27-8B29-426E-A719-CED5AB9C35FA}">
      <dgm:prSet phldrT="[Text]"/>
      <dgm:spPr/>
      <dgm:t>
        <a:bodyPr/>
        <a:lstStyle/>
        <a:p>
          <a:r>
            <a:rPr lang="en-AU" b="1" dirty="0" smtClean="0">
              <a:solidFill>
                <a:srgbClr val="FF6600"/>
              </a:solidFill>
            </a:rPr>
            <a:t>Revise Operations Plan for each Service</a:t>
          </a:r>
          <a:endParaRPr lang="en-AU" b="1" dirty="0">
            <a:solidFill>
              <a:srgbClr val="FF6600"/>
            </a:solidFill>
          </a:endParaRPr>
        </a:p>
      </dgm:t>
    </dgm:pt>
    <dgm:pt modelId="{55A5BE81-277A-46DE-AF2E-57729ABD8FE2}" type="parTrans" cxnId="{AC43996E-857F-4139-80C7-2F4D797D7A0F}">
      <dgm:prSet/>
      <dgm:spPr/>
      <dgm:t>
        <a:bodyPr/>
        <a:lstStyle/>
        <a:p>
          <a:endParaRPr lang="en-AU"/>
        </a:p>
      </dgm:t>
    </dgm:pt>
    <dgm:pt modelId="{53DB9233-9A27-4576-97EE-3972918DA958}" type="sibTrans" cxnId="{AC43996E-857F-4139-80C7-2F4D797D7A0F}">
      <dgm:prSet/>
      <dgm:spPr/>
      <dgm:t>
        <a:bodyPr/>
        <a:lstStyle/>
        <a:p>
          <a:endParaRPr lang="en-AU"/>
        </a:p>
      </dgm:t>
    </dgm:pt>
    <dgm:pt modelId="{61766F58-52D4-49BA-B911-5737CBC90A82}">
      <dgm:prSet phldrT="[Text]"/>
      <dgm:spPr/>
      <dgm:t>
        <a:bodyPr/>
        <a:lstStyle/>
        <a:p>
          <a:r>
            <a:rPr lang="en-AU" b="1" dirty="0" smtClean="0">
              <a:solidFill>
                <a:srgbClr val="FF6600"/>
              </a:solidFill>
            </a:rPr>
            <a:t>Train staff on new programs and processes</a:t>
          </a:r>
          <a:endParaRPr lang="en-AU" b="1" dirty="0">
            <a:solidFill>
              <a:srgbClr val="FF6600"/>
            </a:solidFill>
          </a:endParaRPr>
        </a:p>
      </dgm:t>
    </dgm:pt>
    <dgm:pt modelId="{15E3BB2F-DA66-400A-AED9-3C6AB71523BD}" type="parTrans" cxnId="{39D5AB09-A37C-4A09-BCC8-E68EC919801A}">
      <dgm:prSet/>
      <dgm:spPr/>
      <dgm:t>
        <a:bodyPr/>
        <a:lstStyle/>
        <a:p>
          <a:endParaRPr lang="en-AU"/>
        </a:p>
      </dgm:t>
    </dgm:pt>
    <dgm:pt modelId="{B8CFE02A-9B61-40AC-A826-FCBAA4D4C1AE}" type="sibTrans" cxnId="{39D5AB09-A37C-4A09-BCC8-E68EC919801A}">
      <dgm:prSet/>
      <dgm:spPr/>
      <dgm:t>
        <a:bodyPr/>
        <a:lstStyle/>
        <a:p>
          <a:endParaRPr lang="en-AU"/>
        </a:p>
      </dgm:t>
    </dgm:pt>
    <dgm:pt modelId="{960FCD2E-5806-4EFC-B3C8-47453FACE45D}">
      <dgm:prSet phldrT="[Text]" custT="1"/>
      <dgm:spPr/>
      <dgm:t>
        <a:bodyPr/>
        <a:lstStyle/>
        <a:p>
          <a:r>
            <a:rPr lang="en-AU" sz="1400" b="1" dirty="0" smtClean="0"/>
            <a:t>Stage 6 - Implementation</a:t>
          </a:r>
          <a:endParaRPr lang="en-AU" sz="1400" b="1" dirty="0"/>
        </a:p>
      </dgm:t>
    </dgm:pt>
    <dgm:pt modelId="{FA191AC9-03CD-4412-9E4A-683838C36F13}" type="parTrans" cxnId="{7B3F0D6A-F964-4168-92DE-1936F1740680}">
      <dgm:prSet/>
      <dgm:spPr/>
      <dgm:t>
        <a:bodyPr/>
        <a:lstStyle/>
        <a:p>
          <a:endParaRPr lang="en-AU"/>
        </a:p>
      </dgm:t>
    </dgm:pt>
    <dgm:pt modelId="{B4259B6F-1BFB-4F58-830A-A42466CE4BCD}" type="sibTrans" cxnId="{7B3F0D6A-F964-4168-92DE-1936F1740680}">
      <dgm:prSet/>
      <dgm:spPr/>
      <dgm:t>
        <a:bodyPr/>
        <a:lstStyle/>
        <a:p>
          <a:endParaRPr lang="en-AU"/>
        </a:p>
      </dgm:t>
    </dgm:pt>
    <dgm:pt modelId="{11689D1F-C761-4795-A105-34771271C1EF}">
      <dgm:prSet phldrT="[Text]"/>
      <dgm:spPr/>
      <dgm:t>
        <a:bodyPr/>
        <a:lstStyle/>
        <a:p>
          <a:r>
            <a:rPr lang="en-AU" b="1" dirty="0" smtClean="0">
              <a:solidFill>
                <a:srgbClr val="FF6600"/>
              </a:solidFill>
            </a:rPr>
            <a:t>Develop performance indicators to monitor changed Levels of Service and performance</a:t>
          </a:r>
          <a:endParaRPr lang="en-AU" b="1" dirty="0">
            <a:solidFill>
              <a:srgbClr val="FF6600"/>
            </a:solidFill>
          </a:endParaRPr>
        </a:p>
      </dgm:t>
    </dgm:pt>
    <dgm:pt modelId="{822DB02F-EEDD-41C5-A049-085B6099BB58}" type="parTrans" cxnId="{7B4A8D52-F8F3-4211-905C-64BDEB691CA5}">
      <dgm:prSet/>
      <dgm:spPr/>
      <dgm:t>
        <a:bodyPr/>
        <a:lstStyle/>
        <a:p>
          <a:endParaRPr lang="en-AU"/>
        </a:p>
      </dgm:t>
    </dgm:pt>
    <dgm:pt modelId="{A506D7A5-0509-4AAD-9042-DD173E213743}" type="sibTrans" cxnId="{7B4A8D52-F8F3-4211-905C-64BDEB691CA5}">
      <dgm:prSet/>
      <dgm:spPr/>
      <dgm:t>
        <a:bodyPr/>
        <a:lstStyle/>
        <a:p>
          <a:endParaRPr lang="en-AU"/>
        </a:p>
      </dgm:t>
    </dgm:pt>
    <dgm:pt modelId="{A9CA58ED-6ACE-4EB6-9C14-EA3A506C88DE}">
      <dgm:prSet phldrT="[Text]"/>
      <dgm:spPr/>
      <dgm:t>
        <a:bodyPr/>
        <a:lstStyle/>
        <a:p>
          <a:r>
            <a:rPr lang="en-AU" b="1" dirty="0" smtClean="0">
              <a:solidFill>
                <a:srgbClr val="FF6600"/>
              </a:solidFill>
            </a:rPr>
            <a:t>Communicate changes to the community and service customers</a:t>
          </a:r>
          <a:endParaRPr lang="en-AU" b="1" dirty="0">
            <a:solidFill>
              <a:srgbClr val="FF6600"/>
            </a:solidFill>
          </a:endParaRPr>
        </a:p>
      </dgm:t>
    </dgm:pt>
    <dgm:pt modelId="{11AD41EC-45EA-48D0-8735-DF0B07FBDDDD}" type="parTrans" cxnId="{B29202F5-BE80-4E43-BFB0-55A9B848F20D}">
      <dgm:prSet/>
      <dgm:spPr/>
      <dgm:t>
        <a:bodyPr/>
        <a:lstStyle/>
        <a:p>
          <a:endParaRPr lang="en-AU"/>
        </a:p>
      </dgm:t>
    </dgm:pt>
    <dgm:pt modelId="{0AC18EF0-FBC3-423B-9C5E-C759208A4EBC}" type="sibTrans" cxnId="{B29202F5-BE80-4E43-BFB0-55A9B848F20D}">
      <dgm:prSet/>
      <dgm:spPr/>
      <dgm:t>
        <a:bodyPr/>
        <a:lstStyle/>
        <a:p>
          <a:endParaRPr lang="en-AU"/>
        </a:p>
      </dgm:t>
    </dgm:pt>
    <dgm:pt modelId="{756CF4F6-2253-422E-BD5B-C9F1621F98A0}">
      <dgm:prSet phldrT="[Text]"/>
      <dgm:spPr/>
      <dgm:t>
        <a:bodyPr/>
        <a:lstStyle/>
        <a:p>
          <a:r>
            <a:rPr lang="en-AU" b="1" dirty="0" smtClean="0">
              <a:solidFill>
                <a:srgbClr val="FF6600"/>
              </a:solidFill>
            </a:rPr>
            <a:t>Implement new service levels</a:t>
          </a:r>
          <a:endParaRPr lang="en-AU" b="1" dirty="0">
            <a:solidFill>
              <a:srgbClr val="FF6600"/>
            </a:solidFill>
          </a:endParaRPr>
        </a:p>
      </dgm:t>
    </dgm:pt>
    <dgm:pt modelId="{1E99E204-2C18-4E19-A453-132E0E502EA4}" type="parTrans" cxnId="{757A4B09-B77F-446C-ABC9-7D18E738A3AE}">
      <dgm:prSet/>
      <dgm:spPr/>
      <dgm:t>
        <a:bodyPr/>
        <a:lstStyle/>
        <a:p>
          <a:endParaRPr lang="en-AU"/>
        </a:p>
      </dgm:t>
    </dgm:pt>
    <dgm:pt modelId="{9BFA0C79-E938-4AA0-9119-71B2CD7E5574}" type="sibTrans" cxnId="{757A4B09-B77F-446C-ABC9-7D18E738A3AE}">
      <dgm:prSet/>
      <dgm:spPr/>
      <dgm:t>
        <a:bodyPr/>
        <a:lstStyle/>
        <a:p>
          <a:endParaRPr lang="en-AU"/>
        </a:p>
      </dgm:t>
    </dgm:pt>
    <dgm:pt modelId="{C5C8C87C-960B-4182-90C1-FE9E54F79922}">
      <dgm:prSet phldrT="[Text]" custT="1"/>
      <dgm:spPr/>
      <dgm:t>
        <a:bodyPr/>
        <a:lstStyle/>
        <a:p>
          <a:pPr marL="57150" indent="0" algn="l"/>
          <a:r>
            <a:rPr lang="en-AU" sz="1100" b="1" dirty="0" smtClean="0">
              <a:solidFill>
                <a:srgbClr val="FF6600"/>
              </a:solidFill>
            </a:rPr>
            <a:t>Review capital works  and services cost impact on LTFP</a:t>
          </a:r>
          <a:endParaRPr lang="en-AU" sz="1100" b="1" dirty="0">
            <a:solidFill>
              <a:srgbClr val="FF6600"/>
            </a:solidFill>
          </a:endParaRPr>
        </a:p>
      </dgm:t>
    </dgm:pt>
    <dgm:pt modelId="{FFD6F2EE-FB78-4BDA-8B8F-6BDB84C1BE82}" type="parTrans" cxnId="{7CEFC505-4F53-443E-8D8A-3E4927774383}">
      <dgm:prSet/>
      <dgm:spPr/>
      <dgm:t>
        <a:bodyPr/>
        <a:lstStyle/>
        <a:p>
          <a:endParaRPr lang="en-AU"/>
        </a:p>
      </dgm:t>
    </dgm:pt>
    <dgm:pt modelId="{9CBC2BDA-240A-4C8E-A2AD-C6C1CF3BBC53}" type="sibTrans" cxnId="{7CEFC505-4F53-443E-8D8A-3E4927774383}">
      <dgm:prSet/>
      <dgm:spPr/>
      <dgm:t>
        <a:bodyPr/>
        <a:lstStyle/>
        <a:p>
          <a:endParaRPr lang="en-AU"/>
        </a:p>
      </dgm:t>
    </dgm:pt>
    <dgm:pt modelId="{696E0D93-C1C6-4E8E-A441-5821C6F21232}">
      <dgm:prSet phldrT="[Text]" custT="1"/>
      <dgm:spPr/>
      <dgm:t>
        <a:bodyPr/>
        <a:lstStyle/>
        <a:p>
          <a:pPr marL="57150" indent="0" algn="l"/>
          <a:r>
            <a:rPr lang="en-AU" sz="1100" b="1" dirty="0" smtClean="0">
              <a:solidFill>
                <a:srgbClr val="FF6600"/>
              </a:solidFill>
            </a:rPr>
            <a:t>Prepare draft LTFP</a:t>
          </a:r>
          <a:endParaRPr lang="en-AU" sz="1100" b="1" dirty="0">
            <a:solidFill>
              <a:srgbClr val="FF6600"/>
            </a:solidFill>
          </a:endParaRPr>
        </a:p>
      </dgm:t>
    </dgm:pt>
    <dgm:pt modelId="{5ADB7B81-7D34-42EF-930E-BCE001D911FF}" type="parTrans" cxnId="{A66FFAB0-6B2D-4F6F-90BD-EE7090B120E0}">
      <dgm:prSet/>
      <dgm:spPr/>
      <dgm:t>
        <a:bodyPr/>
        <a:lstStyle/>
        <a:p>
          <a:endParaRPr lang="en-AU"/>
        </a:p>
      </dgm:t>
    </dgm:pt>
    <dgm:pt modelId="{6C5CEFB8-61A1-4E6B-A299-9B92A9F67971}" type="sibTrans" cxnId="{A66FFAB0-6B2D-4F6F-90BD-EE7090B120E0}">
      <dgm:prSet/>
      <dgm:spPr/>
      <dgm:t>
        <a:bodyPr/>
        <a:lstStyle/>
        <a:p>
          <a:endParaRPr lang="en-AU"/>
        </a:p>
      </dgm:t>
    </dgm:pt>
    <dgm:pt modelId="{32775F83-DD5A-4939-8C0A-53EB3AEBB009}">
      <dgm:prSet phldrT="[Text]" custT="1"/>
      <dgm:spPr/>
      <dgm:t>
        <a:bodyPr/>
        <a:lstStyle/>
        <a:p>
          <a:r>
            <a:rPr lang="en-AU" sz="1600" b="1" dirty="0" smtClean="0"/>
            <a:t>Stage 2 - Options</a:t>
          </a:r>
          <a:endParaRPr lang="en-AU" sz="1600" b="1" dirty="0"/>
        </a:p>
      </dgm:t>
    </dgm:pt>
    <dgm:pt modelId="{EE09EDB9-C9EB-4FBE-9255-BE0786C505AE}" type="sibTrans" cxnId="{5CD3EB28-0CE5-408C-8181-F8803233F521}">
      <dgm:prSet/>
      <dgm:spPr/>
      <dgm:t>
        <a:bodyPr/>
        <a:lstStyle/>
        <a:p>
          <a:endParaRPr lang="en-AU"/>
        </a:p>
      </dgm:t>
    </dgm:pt>
    <dgm:pt modelId="{A1489113-ABED-4E63-8C31-FB37CF3FB8F1}" type="parTrans" cxnId="{5CD3EB28-0CE5-408C-8181-F8803233F521}">
      <dgm:prSet/>
      <dgm:spPr/>
      <dgm:t>
        <a:bodyPr/>
        <a:lstStyle/>
        <a:p>
          <a:endParaRPr lang="en-AU"/>
        </a:p>
      </dgm:t>
    </dgm:pt>
    <dgm:pt modelId="{9631B678-B9D3-446B-B36E-FC062BF7977A}" type="pres">
      <dgm:prSet presAssocID="{B3499C91-E995-4374-A87E-CAEE059173D7}" presName="Name0" presStyleCnt="0">
        <dgm:presLayoutVars>
          <dgm:dir/>
          <dgm:animLvl val="lvl"/>
          <dgm:resizeHandles val="exact"/>
        </dgm:presLayoutVars>
      </dgm:prSet>
      <dgm:spPr/>
      <dgm:t>
        <a:bodyPr/>
        <a:lstStyle/>
        <a:p>
          <a:endParaRPr lang="en-AU"/>
        </a:p>
      </dgm:t>
    </dgm:pt>
    <dgm:pt modelId="{A1656FA5-F0FF-40EC-B23B-ED5ED110DA51}" type="pres">
      <dgm:prSet presAssocID="{1163AC4D-54F5-484B-8CE8-411B668DD63D}" presName="linNode" presStyleCnt="0"/>
      <dgm:spPr/>
    </dgm:pt>
    <dgm:pt modelId="{F8E4C467-5FA3-4E15-9C77-DC3761AC6920}" type="pres">
      <dgm:prSet presAssocID="{1163AC4D-54F5-484B-8CE8-411B668DD63D}" presName="parentText" presStyleLbl="node1" presStyleIdx="0" presStyleCnt="6" custScaleX="90506">
        <dgm:presLayoutVars>
          <dgm:chMax val="1"/>
          <dgm:bulletEnabled val="1"/>
        </dgm:presLayoutVars>
      </dgm:prSet>
      <dgm:spPr/>
      <dgm:t>
        <a:bodyPr/>
        <a:lstStyle/>
        <a:p>
          <a:endParaRPr lang="en-AU"/>
        </a:p>
      </dgm:t>
    </dgm:pt>
    <dgm:pt modelId="{7337E0D7-3451-4CCB-A677-9A96B0141421}" type="pres">
      <dgm:prSet presAssocID="{1163AC4D-54F5-484B-8CE8-411B668DD63D}" presName="descendantText" presStyleLbl="alignAccFollowNode1" presStyleIdx="0" presStyleCnt="6" custScaleY="121417" custLinFactNeighborX="1619" custLinFactNeighborY="68144">
        <dgm:presLayoutVars>
          <dgm:bulletEnabled val="1"/>
        </dgm:presLayoutVars>
      </dgm:prSet>
      <dgm:spPr/>
      <dgm:t>
        <a:bodyPr/>
        <a:lstStyle/>
        <a:p>
          <a:endParaRPr lang="en-AU"/>
        </a:p>
      </dgm:t>
    </dgm:pt>
    <dgm:pt modelId="{5B9078AB-DA0D-4BCB-8D74-8FA1BE63AE2E}" type="pres">
      <dgm:prSet presAssocID="{C0149391-4C67-482F-86FC-4C47F4CD1F15}" presName="sp" presStyleCnt="0"/>
      <dgm:spPr/>
    </dgm:pt>
    <dgm:pt modelId="{EB61FDB2-B4A5-422D-B69F-1367003B4E35}" type="pres">
      <dgm:prSet presAssocID="{32775F83-DD5A-4939-8C0A-53EB3AEBB009}" presName="linNode" presStyleCnt="0"/>
      <dgm:spPr/>
    </dgm:pt>
    <dgm:pt modelId="{01C8D664-D2A0-48C7-B9F1-BEB5F81EADD7}" type="pres">
      <dgm:prSet presAssocID="{32775F83-DD5A-4939-8C0A-53EB3AEBB009}" presName="parentText" presStyleLbl="node1" presStyleIdx="1" presStyleCnt="6" custScaleX="90506">
        <dgm:presLayoutVars>
          <dgm:chMax val="1"/>
          <dgm:bulletEnabled val="1"/>
        </dgm:presLayoutVars>
      </dgm:prSet>
      <dgm:spPr/>
      <dgm:t>
        <a:bodyPr/>
        <a:lstStyle/>
        <a:p>
          <a:endParaRPr lang="en-AU"/>
        </a:p>
      </dgm:t>
    </dgm:pt>
    <dgm:pt modelId="{0C01A930-8177-4C5F-A38E-C1CA3C5054E6}" type="pres">
      <dgm:prSet presAssocID="{32775F83-DD5A-4939-8C0A-53EB3AEBB009}" presName="descendantText" presStyleLbl="alignAccFollowNode1" presStyleIdx="1" presStyleCnt="6">
        <dgm:presLayoutVars>
          <dgm:bulletEnabled val="1"/>
        </dgm:presLayoutVars>
      </dgm:prSet>
      <dgm:spPr/>
      <dgm:t>
        <a:bodyPr/>
        <a:lstStyle/>
        <a:p>
          <a:endParaRPr lang="en-AU"/>
        </a:p>
      </dgm:t>
    </dgm:pt>
    <dgm:pt modelId="{207390FB-30D2-4586-82D6-3A70CCB62D0C}" type="pres">
      <dgm:prSet presAssocID="{EE09EDB9-C9EB-4FBE-9255-BE0786C505AE}" presName="sp" presStyleCnt="0"/>
      <dgm:spPr/>
    </dgm:pt>
    <dgm:pt modelId="{DB049A14-A9C7-4170-A7E5-42B0F9DD4B7D}" type="pres">
      <dgm:prSet presAssocID="{23DB95D2-EA95-47FC-9547-2A52CF2A8AE6}" presName="linNode" presStyleCnt="0"/>
      <dgm:spPr/>
    </dgm:pt>
    <dgm:pt modelId="{61E0BC5E-7E73-44CE-891C-AEE851EA58BD}" type="pres">
      <dgm:prSet presAssocID="{23DB95D2-EA95-47FC-9547-2A52CF2A8AE6}" presName="parentText" presStyleLbl="node1" presStyleIdx="2" presStyleCnt="6" custScaleX="90506">
        <dgm:presLayoutVars>
          <dgm:chMax val="1"/>
          <dgm:bulletEnabled val="1"/>
        </dgm:presLayoutVars>
      </dgm:prSet>
      <dgm:spPr/>
      <dgm:t>
        <a:bodyPr/>
        <a:lstStyle/>
        <a:p>
          <a:endParaRPr lang="en-AU"/>
        </a:p>
      </dgm:t>
    </dgm:pt>
    <dgm:pt modelId="{0BE1CF36-1A9A-484C-A87B-8D68E6DE8C98}" type="pres">
      <dgm:prSet presAssocID="{23DB95D2-EA95-47FC-9547-2A52CF2A8AE6}" presName="descendantText" presStyleLbl="alignAccFollowNode1" presStyleIdx="2" presStyleCnt="6">
        <dgm:presLayoutVars>
          <dgm:bulletEnabled val="1"/>
        </dgm:presLayoutVars>
      </dgm:prSet>
      <dgm:spPr/>
      <dgm:t>
        <a:bodyPr/>
        <a:lstStyle/>
        <a:p>
          <a:endParaRPr lang="en-AU"/>
        </a:p>
      </dgm:t>
    </dgm:pt>
    <dgm:pt modelId="{9B88FED6-76EA-4C34-8E42-9EA891C6B9E1}" type="pres">
      <dgm:prSet presAssocID="{646338A1-0A38-42AB-9B9D-2D19DCFF1EAD}" presName="sp" presStyleCnt="0"/>
      <dgm:spPr/>
    </dgm:pt>
    <dgm:pt modelId="{45477759-B6B6-476B-8F11-0899D8BEC260}" type="pres">
      <dgm:prSet presAssocID="{E20B8BFF-ED86-4476-8C4E-636E39D78B9F}" presName="linNode" presStyleCnt="0"/>
      <dgm:spPr/>
    </dgm:pt>
    <dgm:pt modelId="{10BAB59D-9249-485A-B9EC-DD129FF306F4}" type="pres">
      <dgm:prSet presAssocID="{E20B8BFF-ED86-4476-8C4E-636E39D78B9F}" presName="parentText" presStyleLbl="node1" presStyleIdx="3" presStyleCnt="6" custScaleX="89197">
        <dgm:presLayoutVars>
          <dgm:chMax val="1"/>
          <dgm:bulletEnabled val="1"/>
        </dgm:presLayoutVars>
      </dgm:prSet>
      <dgm:spPr/>
      <dgm:t>
        <a:bodyPr/>
        <a:lstStyle/>
        <a:p>
          <a:endParaRPr lang="en-AU"/>
        </a:p>
      </dgm:t>
    </dgm:pt>
    <dgm:pt modelId="{C6FB7F83-DED6-4FFA-A7D6-9CA423181430}" type="pres">
      <dgm:prSet presAssocID="{E20B8BFF-ED86-4476-8C4E-636E39D78B9F}" presName="descendantText" presStyleLbl="alignAccFollowNode1" presStyleIdx="3" presStyleCnt="6">
        <dgm:presLayoutVars>
          <dgm:bulletEnabled val="1"/>
        </dgm:presLayoutVars>
      </dgm:prSet>
      <dgm:spPr/>
      <dgm:t>
        <a:bodyPr/>
        <a:lstStyle/>
        <a:p>
          <a:endParaRPr lang="en-AU"/>
        </a:p>
      </dgm:t>
    </dgm:pt>
    <dgm:pt modelId="{EAD38CD0-D5F8-4AD0-9A80-A033C1FE6A42}" type="pres">
      <dgm:prSet presAssocID="{4D08B037-56A1-4B3C-BA06-2E70B793FEFF}" presName="sp" presStyleCnt="0"/>
      <dgm:spPr/>
    </dgm:pt>
    <dgm:pt modelId="{A2E79376-A917-4D81-B38A-3670522CB30B}" type="pres">
      <dgm:prSet presAssocID="{5AFE6D5A-0DB0-4969-A44E-58D7036B2533}" presName="linNode" presStyleCnt="0"/>
      <dgm:spPr/>
    </dgm:pt>
    <dgm:pt modelId="{8CCC8EAF-EC13-4672-AC3C-0E83C1FB3511}" type="pres">
      <dgm:prSet presAssocID="{5AFE6D5A-0DB0-4969-A44E-58D7036B2533}" presName="parentText" presStyleLbl="node1" presStyleIdx="4" presStyleCnt="6" custScaleX="89198">
        <dgm:presLayoutVars>
          <dgm:chMax val="1"/>
          <dgm:bulletEnabled val="1"/>
        </dgm:presLayoutVars>
      </dgm:prSet>
      <dgm:spPr/>
      <dgm:t>
        <a:bodyPr/>
        <a:lstStyle/>
        <a:p>
          <a:endParaRPr lang="en-AU"/>
        </a:p>
      </dgm:t>
    </dgm:pt>
    <dgm:pt modelId="{E1B84D76-6D79-4172-B7CB-B9315EAD886D}" type="pres">
      <dgm:prSet presAssocID="{5AFE6D5A-0DB0-4969-A44E-58D7036B2533}" presName="descendantText" presStyleLbl="alignAccFollowNode1" presStyleIdx="4" presStyleCnt="6">
        <dgm:presLayoutVars>
          <dgm:bulletEnabled val="1"/>
        </dgm:presLayoutVars>
      </dgm:prSet>
      <dgm:spPr/>
      <dgm:t>
        <a:bodyPr/>
        <a:lstStyle/>
        <a:p>
          <a:endParaRPr lang="en-AU"/>
        </a:p>
      </dgm:t>
    </dgm:pt>
    <dgm:pt modelId="{7E377C20-386C-43EB-B3C2-341715029F6F}" type="pres">
      <dgm:prSet presAssocID="{78D002ED-5C84-41CF-A532-49A1EA136F44}" presName="sp" presStyleCnt="0"/>
      <dgm:spPr/>
    </dgm:pt>
    <dgm:pt modelId="{6552D77B-763B-4114-A876-31DBC974BF90}" type="pres">
      <dgm:prSet presAssocID="{960FCD2E-5806-4EFC-B3C8-47453FACE45D}" presName="linNode" presStyleCnt="0"/>
      <dgm:spPr/>
    </dgm:pt>
    <dgm:pt modelId="{9C13E133-DB8B-4C84-AAAD-492B6D2C2674}" type="pres">
      <dgm:prSet presAssocID="{960FCD2E-5806-4EFC-B3C8-47453FACE45D}" presName="parentText" presStyleLbl="node1" presStyleIdx="5" presStyleCnt="6" custScaleX="89099" custLinFactNeighborX="1" custLinFactNeighborY="-192">
        <dgm:presLayoutVars>
          <dgm:chMax val="1"/>
          <dgm:bulletEnabled val="1"/>
        </dgm:presLayoutVars>
      </dgm:prSet>
      <dgm:spPr/>
      <dgm:t>
        <a:bodyPr/>
        <a:lstStyle/>
        <a:p>
          <a:endParaRPr lang="en-AU"/>
        </a:p>
      </dgm:t>
    </dgm:pt>
    <dgm:pt modelId="{EAA80956-6380-468D-B93A-A8C31369D06B}" type="pres">
      <dgm:prSet presAssocID="{960FCD2E-5806-4EFC-B3C8-47453FACE45D}" presName="descendantText" presStyleLbl="alignAccFollowNode1" presStyleIdx="5" presStyleCnt="6">
        <dgm:presLayoutVars>
          <dgm:bulletEnabled val="1"/>
        </dgm:presLayoutVars>
      </dgm:prSet>
      <dgm:spPr/>
      <dgm:t>
        <a:bodyPr/>
        <a:lstStyle/>
        <a:p>
          <a:endParaRPr lang="en-AU"/>
        </a:p>
      </dgm:t>
    </dgm:pt>
  </dgm:ptLst>
  <dgm:cxnLst>
    <dgm:cxn modelId="{285B3B17-FA5D-4AB1-887D-F933EF59ED86}" type="presOf" srcId="{28732477-A246-4763-BA48-F512CFD0131E}" destId="{0C01A930-8177-4C5F-A38E-C1CA3C5054E6}" srcOrd="0" destOrd="0" presId="urn:microsoft.com/office/officeart/2005/8/layout/vList5"/>
    <dgm:cxn modelId="{6C630FB2-90DD-4F0E-ADF6-4CF013FCF46C}" srcId="{5AFE6D5A-0DB0-4969-A44E-58D7036B2533}" destId="{B407911E-2F3E-4A27-9288-162C3E40E369}" srcOrd="0" destOrd="0" parTransId="{22CAEC3E-D00E-4F07-BB50-FE3704E31152}" sibTransId="{4A5A2400-FFBD-4DD1-B99A-96E2F3E5297B}"/>
    <dgm:cxn modelId="{C959AC49-34BF-4DA7-8AFA-6DF6A328D4AB}" type="presOf" srcId="{61766F58-52D4-49BA-B911-5737CBC90A82}" destId="{E1B84D76-6D79-4172-B7CB-B9315EAD886D}" srcOrd="0" destOrd="2" presId="urn:microsoft.com/office/officeart/2005/8/layout/vList5"/>
    <dgm:cxn modelId="{ECF1AE46-541F-4609-BEBC-1C9BF894A04D}" type="presOf" srcId="{61E38085-9533-49EA-AB4A-0F91CFB3BA3C}" destId="{7337E0D7-3451-4CCB-A677-9A96B0141421}" srcOrd="0" destOrd="4" presId="urn:microsoft.com/office/officeart/2005/8/layout/vList5"/>
    <dgm:cxn modelId="{2A78F9C1-DFCF-4E84-B4A3-2A5E21EE0353}" type="presOf" srcId="{484DC6D3-9D68-410E-988E-A86EC50C1D6D}" destId="{0BE1CF36-1A9A-484C-A87B-8D68E6DE8C98}" srcOrd="0" destOrd="1" presId="urn:microsoft.com/office/officeart/2005/8/layout/vList5"/>
    <dgm:cxn modelId="{83A47404-2803-4A7B-883A-F33021CE81C8}" type="presOf" srcId="{B3499C91-E995-4374-A87E-CAEE059173D7}" destId="{9631B678-B9D3-446B-B36E-FC062BF7977A}" srcOrd="0" destOrd="0" presId="urn:microsoft.com/office/officeart/2005/8/layout/vList5"/>
    <dgm:cxn modelId="{BEE78751-18A1-40B9-BD49-6DA11B061BAC}" type="presOf" srcId="{C5C8C87C-960B-4182-90C1-FE9E54F79922}" destId="{7337E0D7-3451-4CCB-A677-9A96B0141421}" srcOrd="0" destOrd="3" presId="urn:microsoft.com/office/officeart/2005/8/layout/vList5"/>
    <dgm:cxn modelId="{F1808CCA-1FDB-491C-8364-80781C981CED}" srcId="{32775F83-DD5A-4939-8C0A-53EB3AEBB009}" destId="{E7F44937-BA71-44B8-A51C-28E724B38B5E}" srcOrd="1" destOrd="0" parTransId="{35CB12BD-DE54-4A50-9240-A62552362EC2}" sibTransId="{85344C23-1C88-48E1-86F8-FD88AA4BBB9B}"/>
    <dgm:cxn modelId="{39D5AB09-A37C-4A09-BCC8-E68EC919801A}" srcId="{5AFE6D5A-0DB0-4969-A44E-58D7036B2533}" destId="{61766F58-52D4-49BA-B911-5737CBC90A82}" srcOrd="2" destOrd="0" parTransId="{15E3BB2F-DA66-400A-AED9-3C6AB71523BD}" sibTransId="{B8CFE02A-9B61-40AC-A826-FCBAA4D4C1AE}"/>
    <dgm:cxn modelId="{9A3B2405-A9E6-474A-AADA-3A5B12621007}" srcId="{B3499C91-E995-4374-A87E-CAEE059173D7}" destId="{E20B8BFF-ED86-4476-8C4E-636E39D78B9F}" srcOrd="3" destOrd="0" parTransId="{BB5FC722-CBB8-46FE-A38D-EFA36CF2970B}" sibTransId="{4D08B037-56A1-4B3C-BA06-2E70B793FEFF}"/>
    <dgm:cxn modelId="{46182A86-9019-4666-8A49-683B696073BA}" srcId="{32775F83-DD5A-4939-8C0A-53EB3AEBB009}" destId="{28732477-A246-4763-BA48-F512CFD0131E}" srcOrd="0" destOrd="0" parTransId="{ABCD18BA-3B69-4407-8CB7-1742216E2596}" sibTransId="{33F0E3C4-B0E5-497C-9F01-155A3EE97CD9}"/>
    <dgm:cxn modelId="{B29202F5-BE80-4E43-BFB0-55A9B848F20D}" srcId="{960FCD2E-5806-4EFC-B3C8-47453FACE45D}" destId="{A9CA58ED-6ACE-4EB6-9C14-EA3A506C88DE}" srcOrd="1" destOrd="0" parTransId="{11AD41EC-45EA-48D0-8735-DF0B07FBDDDD}" sibTransId="{0AC18EF0-FBC3-423B-9C5E-C759208A4EBC}"/>
    <dgm:cxn modelId="{39B71905-7213-4240-B35A-142EA5A1A4FC}" type="presOf" srcId="{11689D1F-C761-4795-A105-34771271C1EF}" destId="{EAA80956-6380-468D-B93A-A8C31369D06B}" srcOrd="0" destOrd="0" presId="urn:microsoft.com/office/officeart/2005/8/layout/vList5"/>
    <dgm:cxn modelId="{49F9BAEC-D9F5-4DA5-BA68-D3D10B4DC5FB}" srcId="{23DB95D2-EA95-47FC-9547-2A52CF2A8AE6}" destId="{484DC6D3-9D68-410E-988E-A86EC50C1D6D}" srcOrd="1" destOrd="0" parTransId="{D974BC66-EBBA-434B-826A-A4E3D90D91B9}" sibTransId="{7DCCCEFD-F0A2-4156-8580-4C82B098D9EF}"/>
    <dgm:cxn modelId="{414EFBDF-4452-48D6-AD7B-7DC3B287715C}" type="presOf" srcId="{696E0D93-C1C6-4E8E-A441-5821C6F21232}" destId="{7337E0D7-3451-4CCB-A677-9A96B0141421}" srcOrd="0" destOrd="2" presId="urn:microsoft.com/office/officeart/2005/8/layout/vList5"/>
    <dgm:cxn modelId="{A753FBB7-29B5-4597-B322-26A83599A269}" type="presOf" srcId="{23DB95D2-EA95-47FC-9547-2A52CF2A8AE6}" destId="{61E0BC5E-7E73-44CE-891C-AEE851EA58BD}" srcOrd="0" destOrd="0" presId="urn:microsoft.com/office/officeart/2005/8/layout/vList5"/>
    <dgm:cxn modelId="{15943C7B-9D56-4053-BF72-B5B8174096B8}" srcId="{B3499C91-E995-4374-A87E-CAEE059173D7}" destId="{1163AC4D-54F5-484B-8CE8-411B668DD63D}" srcOrd="0" destOrd="0" parTransId="{DE959056-9D9C-4352-941D-46EC8F759B8D}" sibTransId="{C0149391-4C67-482F-86FC-4C47F4CD1F15}"/>
    <dgm:cxn modelId="{9066F87A-3C74-4D60-B252-60BD30681FF1}" srcId="{32775F83-DD5A-4939-8C0A-53EB3AEBB009}" destId="{E52A0DC2-A9B5-444B-9294-B140B13CFCB7}" srcOrd="2" destOrd="0" parTransId="{B7D6B634-C62B-4B21-A215-74F3DB197E5C}" sibTransId="{3C074548-4D25-43D9-9D21-728F2C0E2856}"/>
    <dgm:cxn modelId="{7B3F0D6A-F964-4168-92DE-1936F1740680}" srcId="{B3499C91-E995-4374-A87E-CAEE059173D7}" destId="{960FCD2E-5806-4EFC-B3C8-47453FACE45D}" srcOrd="5" destOrd="0" parTransId="{FA191AC9-03CD-4412-9E4A-683838C36F13}" sibTransId="{B4259B6F-1BFB-4F58-830A-A42466CE4BCD}"/>
    <dgm:cxn modelId="{295B6A48-F772-4C3E-AA32-3098C4A7498F}" srcId="{23DB95D2-EA95-47FC-9547-2A52CF2A8AE6}" destId="{0D1365BE-2B4B-463C-9BA7-383555F92E54}" srcOrd="2" destOrd="0" parTransId="{2994535F-B546-46C9-8502-16BD84BDD2AF}" sibTransId="{BBA5C82C-15C5-4841-ADAE-E68C15BF7917}"/>
    <dgm:cxn modelId="{AC43996E-857F-4139-80C7-2F4D797D7A0F}" srcId="{5AFE6D5A-0DB0-4969-A44E-58D7036B2533}" destId="{FAFA4A27-8B29-426E-A719-CED5AB9C35FA}" srcOrd="1" destOrd="0" parTransId="{55A5BE81-277A-46DE-AF2E-57729ABD8FE2}" sibTransId="{53DB9233-9A27-4576-97EE-3972918DA958}"/>
    <dgm:cxn modelId="{352DF9D4-1978-48F6-81E8-16DF40576A96}" type="presOf" srcId="{E20B8BFF-ED86-4476-8C4E-636E39D78B9F}" destId="{10BAB59D-9249-485A-B9EC-DD129FF306F4}" srcOrd="0" destOrd="0" presId="urn:microsoft.com/office/officeart/2005/8/layout/vList5"/>
    <dgm:cxn modelId="{CC1772AD-8C2F-4E6F-B618-AC29CCE4B0E8}" type="presOf" srcId="{E2BCE22A-41C9-456D-90DA-E76AA4835760}" destId="{7337E0D7-3451-4CCB-A677-9A96B0141421}" srcOrd="0" destOrd="0" presId="urn:microsoft.com/office/officeart/2005/8/layout/vList5"/>
    <dgm:cxn modelId="{036C207C-D9E2-49F1-9BC2-050D6DB2FFF9}" type="presOf" srcId="{FAFA4A27-8B29-426E-A719-CED5AB9C35FA}" destId="{E1B84D76-6D79-4172-B7CB-B9315EAD886D}" srcOrd="0" destOrd="1" presId="urn:microsoft.com/office/officeart/2005/8/layout/vList5"/>
    <dgm:cxn modelId="{B1DA6144-BC44-4351-9DE3-D4C1DB6DE9F2}" type="presOf" srcId="{1163AC4D-54F5-484B-8CE8-411B668DD63D}" destId="{F8E4C467-5FA3-4E15-9C77-DC3761AC6920}" srcOrd="0" destOrd="0" presId="urn:microsoft.com/office/officeart/2005/8/layout/vList5"/>
    <dgm:cxn modelId="{61A9EED7-5D33-4235-BCC8-BFF0AA95CADB}" type="presOf" srcId="{B407911E-2F3E-4A27-9288-162C3E40E369}" destId="{E1B84D76-6D79-4172-B7CB-B9315EAD886D}" srcOrd="0" destOrd="0" presId="urn:microsoft.com/office/officeart/2005/8/layout/vList5"/>
    <dgm:cxn modelId="{78E4E9C6-FA06-4701-B9F9-598B084DF6AF}" type="presOf" srcId="{32775F83-DD5A-4939-8C0A-53EB3AEBB009}" destId="{01C8D664-D2A0-48C7-B9F1-BEB5F81EADD7}" srcOrd="0" destOrd="0" presId="urn:microsoft.com/office/officeart/2005/8/layout/vList5"/>
    <dgm:cxn modelId="{FA815FB6-B326-40D1-99EF-CC94F1BBA3DC}" type="presOf" srcId="{960FCD2E-5806-4EFC-B3C8-47453FACE45D}" destId="{9C13E133-DB8B-4C84-AAAD-492B6D2C2674}" srcOrd="0" destOrd="0" presId="urn:microsoft.com/office/officeart/2005/8/layout/vList5"/>
    <dgm:cxn modelId="{38D139A3-F18E-497D-9211-900031EE5CE6}" srcId="{23DB95D2-EA95-47FC-9547-2A52CF2A8AE6}" destId="{D532D1DF-9348-438A-9DAB-1238E91D0EE2}" srcOrd="0" destOrd="0" parTransId="{79A07628-69E6-4AEF-A3F8-9011A1E5F4B6}" sibTransId="{FD48843B-1194-41BF-8F4D-313819BFEEB3}"/>
    <dgm:cxn modelId="{0F3BCE56-FB6C-4B8E-996D-E6F41390CA12}" type="presOf" srcId="{A9CA58ED-6ACE-4EB6-9C14-EA3A506C88DE}" destId="{EAA80956-6380-468D-B93A-A8C31369D06B}" srcOrd="0" destOrd="1" presId="urn:microsoft.com/office/officeart/2005/8/layout/vList5"/>
    <dgm:cxn modelId="{7CEFC505-4F53-443E-8D8A-3E4927774383}" srcId="{1163AC4D-54F5-484B-8CE8-411B668DD63D}" destId="{C5C8C87C-960B-4182-90C1-FE9E54F79922}" srcOrd="3" destOrd="0" parTransId="{FFD6F2EE-FB78-4BDA-8B8F-6BDB84C1BE82}" sibTransId="{9CBC2BDA-240A-4C8E-A2AD-C6C1CF3BBC53}"/>
    <dgm:cxn modelId="{BF252170-5A83-4246-842B-9A392C72FA54}" type="presOf" srcId="{5AFE6D5A-0DB0-4969-A44E-58D7036B2533}" destId="{8CCC8EAF-EC13-4672-AC3C-0E83C1FB3511}" srcOrd="0" destOrd="0" presId="urn:microsoft.com/office/officeart/2005/8/layout/vList5"/>
    <dgm:cxn modelId="{AB217872-1A6C-4153-9C94-BB8E6A07A890}" type="presOf" srcId="{E52A0DC2-A9B5-444B-9294-B140B13CFCB7}" destId="{0C01A930-8177-4C5F-A38E-C1CA3C5054E6}" srcOrd="0" destOrd="2" presId="urn:microsoft.com/office/officeart/2005/8/layout/vList5"/>
    <dgm:cxn modelId="{328B361C-E968-4F27-933F-21506A34A2B4}" srcId="{E20B8BFF-ED86-4476-8C4E-636E39D78B9F}" destId="{FD54E490-B6D1-4EF7-A1A5-C5E2FE02F4BA}" srcOrd="0" destOrd="0" parTransId="{C748BFCF-1BA0-455E-AC00-5E60B7EF78EB}" sibTransId="{5F25741D-C059-4182-A4EF-68D20AD11F48}"/>
    <dgm:cxn modelId="{699E7CD0-7C8C-48CF-B8E0-59E117CB92FF}" srcId="{B3499C91-E995-4374-A87E-CAEE059173D7}" destId="{23DB95D2-EA95-47FC-9547-2A52CF2A8AE6}" srcOrd="2" destOrd="0" parTransId="{E12BF0CD-1FA6-407B-A722-B002101E8079}" sibTransId="{646338A1-0A38-42AB-9B9D-2D19DCFF1EAD}"/>
    <dgm:cxn modelId="{54E20948-E0B0-46EE-9CA9-8883FED3ECBD}" srcId="{1163AC4D-54F5-484B-8CE8-411B668DD63D}" destId="{90E558AE-33CE-456C-BB82-3925DE92FAFC}" srcOrd="1" destOrd="0" parTransId="{A3CB4ACB-9D53-496A-9CCC-74D241A48192}" sibTransId="{CFFA455D-A33A-4C38-B95F-DBDAF58A3046}"/>
    <dgm:cxn modelId="{07894BBB-E5A4-4CD0-8B71-CCC9D153627B}" srcId="{B3499C91-E995-4374-A87E-CAEE059173D7}" destId="{5AFE6D5A-0DB0-4969-A44E-58D7036B2533}" srcOrd="4" destOrd="0" parTransId="{08C48C70-03CC-4329-AEB3-E4EB2553D411}" sibTransId="{78D002ED-5C84-41CF-A532-49A1EA136F44}"/>
    <dgm:cxn modelId="{7B4A8D52-F8F3-4211-905C-64BDEB691CA5}" srcId="{960FCD2E-5806-4EFC-B3C8-47453FACE45D}" destId="{11689D1F-C761-4795-A105-34771271C1EF}" srcOrd="0" destOrd="0" parTransId="{822DB02F-EEDD-41C5-A049-085B6099BB58}" sibTransId="{A506D7A5-0509-4AAD-9042-DD173E213743}"/>
    <dgm:cxn modelId="{17E1F9E4-BE2D-4010-9347-020D2408DF9F}" type="presOf" srcId="{756CF4F6-2253-422E-BD5B-C9F1621F98A0}" destId="{EAA80956-6380-468D-B93A-A8C31369D06B}" srcOrd="0" destOrd="2" presId="urn:microsoft.com/office/officeart/2005/8/layout/vList5"/>
    <dgm:cxn modelId="{9BDB1F27-4CF8-4E09-B088-34C634B11650}" type="presOf" srcId="{D532D1DF-9348-438A-9DAB-1238E91D0EE2}" destId="{0BE1CF36-1A9A-484C-A87B-8D68E6DE8C98}" srcOrd="0" destOrd="0" presId="urn:microsoft.com/office/officeart/2005/8/layout/vList5"/>
    <dgm:cxn modelId="{86672431-8FAA-46F8-87E3-C06023D09AB5}" type="presOf" srcId="{90E558AE-33CE-456C-BB82-3925DE92FAFC}" destId="{7337E0D7-3451-4CCB-A677-9A96B0141421}" srcOrd="0" destOrd="1" presId="urn:microsoft.com/office/officeart/2005/8/layout/vList5"/>
    <dgm:cxn modelId="{5503DA5D-3973-4611-87C4-EBC697AC8254}" type="presOf" srcId="{FD54E490-B6D1-4EF7-A1A5-C5E2FE02F4BA}" destId="{C6FB7F83-DED6-4FFA-A7D6-9CA423181430}" srcOrd="0" destOrd="0" presId="urn:microsoft.com/office/officeart/2005/8/layout/vList5"/>
    <dgm:cxn modelId="{049B5038-7B7D-4417-9726-C9859262C587}" srcId="{1163AC4D-54F5-484B-8CE8-411B668DD63D}" destId="{E2BCE22A-41C9-456D-90DA-E76AA4835760}" srcOrd="0" destOrd="0" parTransId="{C13EC3B8-5881-427C-9E6E-4F8A56C954E3}" sibTransId="{5E48F904-5D13-46A7-89A9-F35CF075EF05}"/>
    <dgm:cxn modelId="{757A4B09-B77F-446C-ABC9-7D18E738A3AE}" srcId="{960FCD2E-5806-4EFC-B3C8-47453FACE45D}" destId="{756CF4F6-2253-422E-BD5B-C9F1621F98A0}" srcOrd="2" destOrd="0" parTransId="{1E99E204-2C18-4E19-A453-132E0E502EA4}" sibTransId="{9BFA0C79-E938-4AA0-9119-71B2CD7E5574}"/>
    <dgm:cxn modelId="{0C5ABD0B-1C3C-4962-8D23-801F4E5A14F1}" srcId="{1163AC4D-54F5-484B-8CE8-411B668DD63D}" destId="{61E38085-9533-49EA-AB4A-0F91CFB3BA3C}" srcOrd="4" destOrd="0" parTransId="{0E90E55E-9700-461B-A3D9-497929948298}" sibTransId="{A5BFB9EC-4CD7-40B9-B482-5369F2C8BF8B}"/>
    <dgm:cxn modelId="{A66FFAB0-6B2D-4F6F-90BD-EE7090B120E0}" srcId="{1163AC4D-54F5-484B-8CE8-411B668DD63D}" destId="{696E0D93-C1C6-4E8E-A441-5821C6F21232}" srcOrd="2" destOrd="0" parTransId="{5ADB7B81-7D34-42EF-930E-BCE001D911FF}" sibTransId="{6C5CEFB8-61A1-4E6B-A299-9B92A9F67971}"/>
    <dgm:cxn modelId="{3CB7F153-650E-422E-83E5-1C66590BB35F}" type="presOf" srcId="{0D1365BE-2B4B-463C-9BA7-383555F92E54}" destId="{0BE1CF36-1A9A-484C-A87B-8D68E6DE8C98}" srcOrd="0" destOrd="2" presId="urn:microsoft.com/office/officeart/2005/8/layout/vList5"/>
    <dgm:cxn modelId="{5CD3EB28-0CE5-408C-8181-F8803233F521}" srcId="{B3499C91-E995-4374-A87E-CAEE059173D7}" destId="{32775F83-DD5A-4939-8C0A-53EB3AEBB009}" srcOrd="1" destOrd="0" parTransId="{A1489113-ABED-4E63-8C31-FB37CF3FB8F1}" sibTransId="{EE09EDB9-C9EB-4FBE-9255-BE0786C505AE}"/>
    <dgm:cxn modelId="{649883A9-FAA0-42D9-A9FC-D32C3AE43852}" type="presOf" srcId="{E7F44937-BA71-44B8-A51C-28E724B38B5E}" destId="{0C01A930-8177-4C5F-A38E-C1CA3C5054E6}" srcOrd="0" destOrd="1" presId="urn:microsoft.com/office/officeart/2005/8/layout/vList5"/>
    <dgm:cxn modelId="{81ED99C5-85C9-4796-856C-B418A8B09AA5}" type="presParOf" srcId="{9631B678-B9D3-446B-B36E-FC062BF7977A}" destId="{A1656FA5-F0FF-40EC-B23B-ED5ED110DA51}" srcOrd="0" destOrd="0" presId="urn:microsoft.com/office/officeart/2005/8/layout/vList5"/>
    <dgm:cxn modelId="{3E846352-6F17-41F3-AEC3-25382D6C3912}" type="presParOf" srcId="{A1656FA5-F0FF-40EC-B23B-ED5ED110DA51}" destId="{F8E4C467-5FA3-4E15-9C77-DC3761AC6920}" srcOrd="0" destOrd="0" presId="urn:microsoft.com/office/officeart/2005/8/layout/vList5"/>
    <dgm:cxn modelId="{4B567100-6EEE-4633-BB5D-E4F9810D4ED1}" type="presParOf" srcId="{A1656FA5-F0FF-40EC-B23B-ED5ED110DA51}" destId="{7337E0D7-3451-4CCB-A677-9A96B0141421}" srcOrd="1" destOrd="0" presId="urn:microsoft.com/office/officeart/2005/8/layout/vList5"/>
    <dgm:cxn modelId="{A2D2063C-FCA4-4764-A9A0-1063B15DA472}" type="presParOf" srcId="{9631B678-B9D3-446B-B36E-FC062BF7977A}" destId="{5B9078AB-DA0D-4BCB-8D74-8FA1BE63AE2E}" srcOrd="1" destOrd="0" presId="urn:microsoft.com/office/officeart/2005/8/layout/vList5"/>
    <dgm:cxn modelId="{F6B63F69-8A09-431A-9F74-DE80694A0ABF}" type="presParOf" srcId="{9631B678-B9D3-446B-B36E-FC062BF7977A}" destId="{EB61FDB2-B4A5-422D-B69F-1367003B4E35}" srcOrd="2" destOrd="0" presId="urn:microsoft.com/office/officeart/2005/8/layout/vList5"/>
    <dgm:cxn modelId="{A1F2911B-3B7E-452E-BCA8-AF76AEECF028}" type="presParOf" srcId="{EB61FDB2-B4A5-422D-B69F-1367003B4E35}" destId="{01C8D664-D2A0-48C7-B9F1-BEB5F81EADD7}" srcOrd="0" destOrd="0" presId="urn:microsoft.com/office/officeart/2005/8/layout/vList5"/>
    <dgm:cxn modelId="{BEA7054A-2AD3-4AA8-8ACF-D47689F42114}" type="presParOf" srcId="{EB61FDB2-B4A5-422D-B69F-1367003B4E35}" destId="{0C01A930-8177-4C5F-A38E-C1CA3C5054E6}" srcOrd="1" destOrd="0" presId="urn:microsoft.com/office/officeart/2005/8/layout/vList5"/>
    <dgm:cxn modelId="{55680602-9650-466F-A02E-284A48485764}" type="presParOf" srcId="{9631B678-B9D3-446B-B36E-FC062BF7977A}" destId="{207390FB-30D2-4586-82D6-3A70CCB62D0C}" srcOrd="3" destOrd="0" presId="urn:microsoft.com/office/officeart/2005/8/layout/vList5"/>
    <dgm:cxn modelId="{66C86711-1550-4D36-BD2A-9C0812A61BEF}" type="presParOf" srcId="{9631B678-B9D3-446B-B36E-FC062BF7977A}" destId="{DB049A14-A9C7-4170-A7E5-42B0F9DD4B7D}" srcOrd="4" destOrd="0" presId="urn:microsoft.com/office/officeart/2005/8/layout/vList5"/>
    <dgm:cxn modelId="{DBCC662D-E8D7-43BA-8580-C9F8D128728A}" type="presParOf" srcId="{DB049A14-A9C7-4170-A7E5-42B0F9DD4B7D}" destId="{61E0BC5E-7E73-44CE-891C-AEE851EA58BD}" srcOrd="0" destOrd="0" presId="urn:microsoft.com/office/officeart/2005/8/layout/vList5"/>
    <dgm:cxn modelId="{F888C945-167B-4158-8DA9-9C01EE2ACBC1}" type="presParOf" srcId="{DB049A14-A9C7-4170-A7E5-42B0F9DD4B7D}" destId="{0BE1CF36-1A9A-484C-A87B-8D68E6DE8C98}" srcOrd="1" destOrd="0" presId="urn:microsoft.com/office/officeart/2005/8/layout/vList5"/>
    <dgm:cxn modelId="{832E4FDC-62FA-4287-94FF-4E509CF6382A}" type="presParOf" srcId="{9631B678-B9D3-446B-B36E-FC062BF7977A}" destId="{9B88FED6-76EA-4C34-8E42-9EA891C6B9E1}" srcOrd="5" destOrd="0" presId="urn:microsoft.com/office/officeart/2005/8/layout/vList5"/>
    <dgm:cxn modelId="{FDBEECFE-7066-4A6C-8E8B-C6CC664C2698}" type="presParOf" srcId="{9631B678-B9D3-446B-B36E-FC062BF7977A}" destId="{45477759-B6B6-476B-8F11-0899D8BEC260}" srcOrd="6" destOrd="0" presId="urn:microsoft.com/office/officeart/2005/8/layout/vList5"/>
    <dgm:cxn modelId="{BE9DE5AA-9DAC-47FB-81CD-705FC8F3038B}" type="presParOf" srcId="{45477759-B6B6-476B-8F11-0899D8BEC260}" destId="{10BAB59D-9249-485A-B9EC-DD129FF306F4}" srcOrd="0" destOrd="0" presId="urn:microsoft.com/office/officeart/2005/8/layout/vList5"/>
    <dgm:cxn modelId="{F396B8BC-A9D2-4875-AE1F-D8F5D474A5D8}" type="presParOf" srcId="{45477759-B6B6-476B-8F11-0899D8BEC260}" destId="{C6FB7F83-DED6-4FFA-A7D6-9CA423181430}" srcOrd="1" destOrd="0" presId="urn:microsoft.com/office/officeart/2005/8/layout/vList5"/>
    <dgm:cxn modelId="{E3143176-BD5C-400A-9E09-62EAB5080A50}" type="presParOf" srcId="{9631B678-B9D3-446B-B36E-FC062BF7977A}" destId="{EAD38CD0-D5F8-4AD0-9A80-A033C1FE6A42}" srcOrd="7" destOrd="0" presId="urn:microsoft.com/office/officeart/2005/8/layout/vList5"/>
    <dgm:cxn modelId="{A4E2675B-481C-4991-A4DB-7F03C59BEA50}" type="presParOf" srcId="{9631B678-B9D3-446B-B36E-FC062BF7977A}" destId="{A2E79376-A917-4D81-B38A-3670522CB30B}" srcOrd="8" destOrd="0" presId="urn:microsoft.com/office/officeart/2005/8/layout/vList5"/>
    <dgm:cxn modelId="{A64E3365-F773-4322-A4B0-4CBB13520B5D}" type="presParOf" srcId="{A2E79376-A917-4D81-B38A-3670522CB30B}" destId="{8CCC8EAF-EC13-4672-AC3C-0E83C1FB3511}" srcOrd="0" destOrd="0" presId="urn:microsoft.com/office/officeart/2005/8/layout/vList5"/>
    <dgm:cxn modelId="{8FB93776-A80D-41A7-B31C-C688CD9BA536}" type="presParOf" srcId="{A2E79376-A917-4D81-B38A-3670522CB30B}" destId="{E1B84D76-6D79-4172-B7CB-B9315EAD886D}" srcOrd="1" destOrd="0" presId="urn:microsoft.com/office/officeart/2005/8/layout/vList5"/>
    <dgm:cxn modelId="{7CAE6DD8-D646-461A-BB8E-7705EE9B3112}" type="presParOf" srcId="{9631B678-B9D3-446B-B36E-FC062BF7977A}" destId="{7E377C20-386C-43EB-B3C2-341715029F6F}" srcOrd="9" destOrd="0" presId="urn:microsoft.com/office/officeart/2005/8/layout/vList5"/>
    <dgm:cxn modelId="{359D88FC-99B2-4AA1-B468-993CBD78F7D4}" type="presParOf" srcId="{9631B678-B9D3-446B-B36E-FC062BF7977A}" destId="{6552D77B-763B-4114-A876-31DBC974BF90}" srcOrd="10" destOrd="0" presId="urn:microsoft.com/office/officeart/2005/8/layout/vList5"/>
    <dgm:cxn modelId="{B457D248-7FF0-4624-A47C-A321D96CE581}" type="presParOf" srcId="{6552D77B-763B-4114-A876-31DBC974BF90}" destId="{9C13E133-DB8B-4C84-AAAD-492B6D2C2674}" srcOrd="0" destOrd="0" presId="urn:microsoft.com/office/officeart/2005/8/layout/vList5"/>
    <dgm:cxn modelId="{4106C073-EDD6-4ADB-BDB5-10E37571B6D6}" type="presParOf" srcId="{6552D77B-763B-4114-A876-31DBC974BF90}" destId="{EAA80956-6380-468D-B93A-A8C31369D06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37E0D7-3451-4CCB-A677-9A96B0141421}">
      <dsp:nvSpPr>
        <dsp:cNvPr id="0" name=""/>
        <dsp:cNvSpPr/>
      </dsp:nvSpPr>
      <dsp:spPr>
        <a:xfrm rot="5400000">
          <a:off x="5294183" y="-1801801"/>
          <a:ext cx="872421" cy="548412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57150" lvl="1" indent="0" algn="l" defTabSz="488950">
            <a:lnSpc>
              <a:spcPct val="90000"/>
            </a:lnSpc>
            <a:spcBef>
              <a:spcPct val="0"/>
            </a:spcBef>
            <a:spcAft>
              <a:spcPct val="15000"/>
            </a:spcAft>
            <a:buChar char="••"/>
          </a:pPr>
          <a:r>
            <a:rPr lang="en-AU" sz="1100" b="1" kern="1200" dirty="0" smtClean="0">
              <a:solidFill>
                <a:srgbClr val="FF6600"/>
              </a:solidFill>
            </a:rPr>
            <a:t>Summarize details of all current Services</a:t>
          </a:r>
          <a:endParaRPr lang="en-AU" sz="1100" b="1" kern="1200" dirty="0">
            <a:solidFill>
              <a:srgbClr val="FF6600"/>
            </a:solidFill>
          </a:endParaRPr>
        </a:p>
        <a:p>
          <a:pPr marL="0" lvl="1" indent="0" algn="l" defTabSz="488950">
            <a:lnSpc>
              <a:spcPct val="90000"/>
            </a:lnSpc>
            <a:spcBef>
              <a:spcPct val="0"/>
            </a:spcBef>
            <a:spcAft>
              <a:spcPct val="15000"/>
            </a:spcAft>
            <a:buChar char="••"/>
          </a:pPr>
          <a:r>
            <a:rPr lang="en-AU" sz="1100" b="1" kern="1200" dirty="0" smtClean="0">
              <a:solidFill>
                <a:srgbClr val="FF6600"/>
              </a:solidFill>
            </a:rPr>
            <a:t>Define current Levels and Cost of Services </a:t>
          </a:r>
          <a:endParaRPr lang="en-AU" sz="1100" b="1" kern="1200" dirty="0">
            <a:solidFill>
              <a:srgbClr val="FF6600"/>
            </a:solidFill>
          </a:endParaRPr>
        </a:p>
        <a:p>
          <a:pPr marL="57150" lvl="1" indent="0" algn="l" defTabSz="488950">
            <a:lnSpc>
              <a:spcPct val="90000"/>
            </a:lnSpc>
            <a:spcBef>
              <a:spcPct val="0"/>
            </a:spcBef>
            <a:spcAft>
              <a:spcPct val="15000"/>
            </a:spcAft>
            <a:buChar char="••"/>
          </a:pPr>
          <a:r>
            <a:rPr lang="en-AU" sz="1100" b="1" kern="1200" dirty="0" smtClean="0">
              <a:solidFill>
                <a:srgbClr val="FF6600"/>
              </a:solidFill>
            </a:rPr>
            <a:t>Prepare draft LTFP</a:t>
          </a:r>
          <a:endParaRPr lang="en-AU" sz="1100" b="1" kern="1200" dirty="0">
            <a:solidFill>
              <a:srgbClr val="FF6600"/>
            </a:solidFill>
          </a:endParaRPr>
        </a:p>
        <a:p>
          <a:pPr marL="57150" lvl="1" indent="0" algn="l" defTabSz="488950">
            <a:lnSpc>
              <a:spcPct val="90000"/>
            </a:lnSpc>
            <a:spcBef>
              <a:spcPct val="0"/>
            </a:spcBef>
            <a:spcAft>
              <a:spcPct val="15000"/>
            </a:spcAft>
            <a:buChar char="••"/>
          </a:pPr>
          <a:r>
            <a:rPr lang="en-AU" sz="1100" b="1" kern="1200" dirty="0" smtClean="0">
              <a:solidFill>
                <a:srgbClr val="FF6600"/>
              </a:solidFill>
            </a:rPr>
            <a:t>Review capital works  and services cost impact on LTFP</a:t>
          </a:r>
          <a:endParaRPr lang="en-AU" sz="1100" b="1" kern="1200" dirty="0">
            <a:solidFill>
              <a:srgbClr val="FF6600"/>
            </a:solidFill>
          </a:endParaRPr>
        </a:p>
        <a:p>
          <a:pPr marL="57150" lvl="1" indent="0" algn="l" defTabSz="488950">
            <a:lnSpc>
              <a:spcPct val="90000"/>
            </a:lnSpc>
            <a:spcBef>
              <a:spcPct val="0"/>
            </a:spcBef>
            <a:spcAft>
              <a:spcPct val="15000"/>
            </a:spcAft>
            <a:buChar char="••"/>
          </a:pPr>
          <a:r>
            <a:rPr lang="en-AU" sz="1100" b="1" kern="1200" dirty="0" smtClean="0">
              <a:solidFill>
                <a:srgbClr val="FF6600"/>
              </a:solidFill>
            </a:rPr>
            <a:t>Assess financial sustainability of current Services</a:t>
          </a:r>
          <a:endParaRPr lang="en-AU" sz="1100" b="1" kern="1200" dirty="0">
            <a:solidFill>
              <a:srgbClr val="FF6600"/>
            </a:solidFill>
          </a:endParaRPr>
        </a:p>
      </dsp:txBody>
      <dsp:txXfrm rot="-5400000">
        <a:off x="2988329" y="546641"/>
        <a:ext cx="5441541" cy="787245"/>
      </dsp:txXfrm>
    </dsp:sp>
    <dsp:sp modelId="{F8E4C467-5FA3-4E15-9C77-DC3761AC6920}">
      <dsp:nvSpPr>
        <dsp:cNvPr id="0" name=""/>
        <dsp:cNvSpPr/>
      </dsp:nvSpPr>
      <dsp:spPr>
        <a:xfrm>
          <a:off x="146436" y="1542"/>
          <a:ext cx="2791949" cy="8981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AU" sz="1600" b="1" kern="1200" dirty="0" smtClean="0"/>
            <a:t>Stage 1 - Current Position</a:t>
          </a:r>
          <a:endParaRPr lang="en-AU" sz="1600" b="1" kern="1200" dirty="0"/>
        </a:p>
      </dsp:txBody>
      <dsp:txXfrm>
        <a:off x="190281" y="45387"/>
        <a:ext cx="2704259" cy="810476"/>
      </dsp:txXfrm>
    </dsp:sp>
    <dsp:sp modelId="{0C01A930-8177-4C5F-A38E-C1CA3C5054E6}">
      <dsp:nvSpPr>
        <dsp:cNvPr id="0" name=""/>
        <dsp:cNvSpPr/>
      </dsp:nvSpPr>
      <dsp:spPr>
        <a:xfrm rot="5400000">
          <a:off x="5321184" y="-1348364"/>
          <a:ext cx="718532" cy="548412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57150" lvl="1" indent="-57150" algn="l" defTabSz="488950">
            <a:lnSpc>
              <a:spcPct val="90000"/>
            </a:lnSpc>
            <a:spcBef>
              <a:spcPct val="0"/>
            </a:spcBef>
            <a:spcAft>
              <a:spcPct val="15000"/>
            </a:spcAft>
            <a:buChar char="••"/>
          </a:pPr>
          <a:r>
            <a:rPr lang="en-AU" sz="1100" b="1" kern="1200" dirty="0" smtClean="0">
              <a:solidFill>
                <a:srgbClr val="FF6600"/>
              </a:solidFill>
            </a:rPr>
            <a:t>Review alignment of current services with community needs</a:t>
          </a:r>
          <a:endParaRPr lang="en-AU" sz="1100" b="1" kern="1200" dirty="0">
            <a:solidFill>
              <a:srgbClr val="FF6600"/>
            </a:solidFill>
          </a:endParaRPr>
        </a:p>
        <a:p>
          <a:pPr marL="57150" lvl="1" indent="-57150" algn="l" defTabSz="488950">
            <a:lnSpc>
              <a:spcPct val="90000"/>
            </a:lnSpc>
            <a:spcBef>
              <a:spcPct val="0"/>
            </a:spcBef>
            <a:spcAft>
              <a:spcPct val="15000"/>
            </a:spcAft>
            <a:buChar char="••"/>
          </a:pPr>
          <a:r>
            <a:rPr lang="en-AU" sz="1100" b="1" kern="1200" dirty="0" smtClean="0">
              <a:solidFill>
                <a:srgbClr val="FF6600"/>
              </a:solidFill>
            </a:rPr>
            <a:t>Internal review of the Levels of Service for each Service</a:t>
          </a:r>
          <a:endParaRPr lang="en-AU" sz="1100" b="1" kern="1200" dirty="0">
            <a:solidFill>
              <a:srgbClr val="FF6600"/>
            </a:solidFill>
          </a:endParaRPr>
        </a:p>
        <a:p>
          <a:pPr marL="57150" lvl="1" indent="-57150" algn="l" defTabSz="488950">
            <a:lnSpc>
              <a:spcPct val="90000"/>
            </a:lnSpc>
            <a:spcBef>
              <a:spcPct val="0"/>
            </a:spcBef>
            <a:spcAft>
              <a:spcPct val="15000"/>
            </a:spcAft>
            <a:buChar char="••"/>
          </a:pPr>
          <a:r>
            <a:rPr lang="en-AU" sz="1100" b="1" kern="1200" dirty="0" smtClean="0">
              <a:solidFill>
                <a:srgbClr val="FF6600"/>
              </a:solidFill>
            </a:rPr>
            <a:t>Develop comparative options to improve alignment</a:t>
          </a:r>
          <a:endParaRPr lang="en-AU" sz="1100" b="1" kern="1200" dirty="0">
            <a:solidFill>
              <a:srgbClr val="FF6600"/>
            </a:solidFill>
          </a:endParaRPr>
        </a:p>
      </dsp:txBody>
      <dsp:txXfrm rot="-5400000">
        <a:off x="2938386" y="1069510"/>
        <a:ext cx="5449053" cy="648380"/>
      </dsp:txXfrm>
    </dsp:sp>
    <dsp:sp modelId="{01C8D664-D2A0-48C7-B9F1-BEB5F81EADD7}">
      <dsp:nvSpPr>
        <dsp:cNvPr id="0" name=""/>
        <dsp:cNvSpPr/>
      </dsp:nvSpPr>
      <dsp:spPr>
        <a:xfrm>
          <a:off x="146436" y="944617"/>
          <a:ext cx="2791949" cy="8981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AU" sz="1600" b="1" kern="1200" dirty="0" smtClean="0"/>
            <a:t>Stage 2 - Options</a:t>
          </a:r>
          <a:endParaRPr lang="en-AU" sz="1600" b="1" kern="1200" dirty="0"/>
        </a:p>
      </dsp:txBody>
      <dsp:txXfrm>
        <a:off x="190281" y="988462"/>
        <a:ext cx="2704259" cy="810476"/>
      </dsp:txXfrm>
    </dsp:sp>
    <dsp:sp modelId="{0BE1CF36-1A9A-484C-A87B-8D68E6DE8C98}">
      <dsp:nvSpPr>
        <dsp:cNvPr id="0" name=""/>
        <dsp:cNvSpPr/>
      </dsp:nvSpPr>
      <dsp:spPr>
        <a:xfrm rot="5400000">
          <a:off x="5321184" y="-405289"/>
          <a:ext cx="718532" cy="548412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57150" lvl="1" indent="-57150" algn="l" defTabSz="488950">
            <a:lnSpc>
              <a:spcPct val="90000"/>
            </a:lnSpc>
            <a:spcBef>
              <a:spcPct val="0"/>
            </a:spcBef>
            <a:spcAft>
              <a:spcPct val="15000"/>
            </a:spcAft>
            <a:buChar char="••"/>
          </a:pPr>
          <a:r>
            <a:rPr lang="en-AU" sz="1100" b="1" kern="1200" dirty="0" smtClean="0">
              <a:solidFill>
                <a:srgbClr val="FF6600"/>
              </a:solidFill>
            </a:rPr>
            <a:t>Community and customer engagement on comparative choice options between services and within services</a:t>
          </a:r>
          <a:endParaRPr lang="en-AU" sz="1100" b="1" kern="1200" dirty="0">
            <a:solidFill>
              <a:srgbClr val="FF6600"/>
            </a:solidFill>
          </a:endParaRPr>
        </a:p>
        <a:p>
          <a:pPr marL="57150" lvl="1" indent="-57150" algn="l" defTabSz="488950">
            <a:lnSpc>
              <a:spcPct val="90000"/>
            </a:lnSpc>
            <a:spcBef>
              <a:spcPct val="0"/>
            </a:spcBef>
            <a:spcAft>
              <a:spcPct val="15000"/>
            </a:spcAft>
            <a:buChar char="••"/>
          </a:pPr>
          <a:r>
            <a:rPr lang="en-AU" sz="1100" b="1" kern="1200" dirty="0" smtClean="0">
              <a:solidFill>
                <a:srgbClr val="FF6600"/>
              </a:solidFill>
            </a:rPr>
            <a:t>Identify services for review</a:t>
          </a:r>
          <a:endParaRPr lang="en-AU" sz="1100" b="1" kern="1200" dirty="0">
            <a:solidFill>
              <a:srgbClr val="FF6600"/>
            </a:solidFill>
          </a:endParaRPr>
        </a:p>
        <a:p>
          <a:pPr marL="57150" lvl="1" indent="-57150" algn="l" defTabSz="488950">
            <a:lnSpc>
              <a:spcPct val="90000"/>
            </a:lnSpc>
            <a:spcBef>
              <a:spcPct val="0"/>
            </a:spcBef>
            <a:spcAft>
              <a:spcPct val="15000"/>
            </a:spcAft>
            <a:buChar char="••"/>
          </a:pPr>
          <a:r>
            <a:rPr lang="en-AU" sz="1100" b="1" kern="1200" dirty="0" smtClean="0">
              <a:solidFill>
                <a:srgbClr val="FF6600"/>
              </a:solidFill>
            </a:rPr>
            <a:t>Resolve associated affordability tradeoffs</a:t>
          </a:r>
          <a:endParaRPr lang="en-AU" sz="1100" b="1" kern="1200" dirty="0">
            <a:solidFill>
              <a:srgbClr val="FF6600"/>
            </a:solidFill>
          </a:endParaRPr>
        </a:p>
      </dsp:txBody>
      <dsp:txXfrm rot="-5400000">
        <a:off x="2938386" y="2012585"/>
        <a:ext cx="5449053" cy="648380"/>
      </dsp:txXfrm>
    </dsp:sp>
    <dsp:sp modelId="{61E0BC5E-7E73-44CE-891C-AEE851EA58BD}">
      <dsp:nvSpPr>
        <dsp:cNvPr id="0" name=""/>
        <dsp:cNvSpPr/>
      </dsp:nvSpPr>
      <dsp:spPr>
        <a:xfrm>
          <a:off x="146436" y="1887691"/>
          <a:ext cx="2791949" cy="8981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AU" sz="1600" b="1" kern="1200" dirty="0" smtClean="0"/>
            <a:t>Stage 3 - Consultation</a:t>
          </a:r>
          <a:endParaRPr lang="en-AU" sz="1600" b="1" kern="1200" dirty="0"/>
        </a:p>
      </dsp:txBody>
      <dsp:txXfrm>
        <a:off x="190281" y="1931536"/>
        <a:ext cx="2704259" cy="810476"/>
      </dsp:txXfrm>
    </dsp:sp>
    <dsp:sp modelId="{C6FB7F83-DED6-4FFA-A7D6-9CA423181430}">
      <dsp:nvSpPr>
        <dsp:cNvPr id="0" name=""/>
        <dsp:cNvSpPr/>
      </dsp:nvSpPr>
      <dsp:spPr>
        <a:xfrm rot="5400000">
          <a:off x="5280804" y="537784"/>
          <a:ext cx="718532" cy="548412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57150" lvl="1" indent="-57150" algn="l" defTabSz="488950">
            <a:lnSpc>
              <a:spcPct val="90000"/>
            </a:lnSpc>
            <a:spcBef>
              <a:spcPct val="0"/>
            </a:spcBef>
            <a:spcAft>
              <a:spcPct val="15000"/>
            </a:spcAft>
            <a:buChar char="••"/>
          </a:pPr>
          <a:r>
            <a:rPr lang="en-AU" sz="1100" b="1" kern="1200" dirty="0" smtClean="0">
              <a:solidFill>
                <a:srgbClr val="FF6600"/>
              </a:solidFill>
            </a:rPr>
            <a:t>Document revised Levels of Service</a:t>
          </a:r>
          <a:endParaRPr lang="en-AU" sz="1100" b="1" kern="1200" dirty="0">
            <a:solidFill>
              <a:srgbClr val="FF6600"/>
            </a:solidFill>
          </a:endParaRPr>
        </a:p>
      </dsp:txBody>
      <dsp:txXfrm rot="-5400000">
        <a:off x="2898006" y="2955658"/>
        <a:ext cx="5449053" cy="648380"/>
      </dsp:txXfrm>
    </dsp:sp>
    <dsp:sp modelId="{10BAB59D-9249-485A-B9EC-DD129FF306F4}">
      <dsp:nvSpPr>
        <dsp:cNvPr id="0" name=""/>
        <dsp:cNvSpPr/>
      </dsp:nvSpPr>
      <dsp:spPr>
        <a:xfrm>
          <a:off x="146436" y="2830766"/>
          <a:ext cx="2751569" cy="8981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AU" sz="1600" b="1" kern="1200" dirty="0" smtClean="0"/>
            <a:t>Stage 4 - Revised Levels of Service</a:t>
          </a:r>
          <a:endParaRPr lang="en-AU" sz="1600" b="1" kern="1200" dirty="0"/>
        </a:p>
      </dsp:txBody>
      <dsp:txXfrm>
        <a:off x="190281" y="2874611"/>
        <a:ext cx="2663879" cy="810476"/>
      </dsp:txXfrm>
    </dsp:sp>
    <dsp:sp modelId="{E1B84D76-6D79-4172-B7CB-B9315EAD886D}">
      <dsp:nvSpPr>
        <dsp:cNvPr id="0" name=""/>
        <dsp:cNvSpPr/>
      </dsp:nvSpPr>
      <dsp:spPr>
        <a:xfrm rot="5400000">
          <a:off x="5280834" y="1480859"/>
          <a:ext cx="718532" cy="548412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AU" sz="1100" b="1" kern="1200" dirty="0" smtClean="0">
              <a:solidFill>
                <a:srgbClr val="FF6600"/>
              </a:solidFill>
            </a:rPr>
            <a:t>Review efficiency of service delivery for each service</a:t>
          </a:r>
          <a:endParaRPr lang="en-AU" sz="1100" b="1" kern="1200" dirty="0">
            <a:solidFill>
              <a:srgbClr val="FF6600"/>
            </a:solidFill>
          </a:endParaRPr>
        </a:p>
        <a:p>
          <a:pPr marL="57150" lvl="1" indent="-57150" algn="l" defTabSz="488950">
            <a:lnSpc>
              <a:spcPct val="90000"/>
            </a:lnSpc>
            <a:spcBef>
              <a:spcPct val="0"/>
            </a:spcBef>
            <a:spcAft>
              <a:spcPct val="15000"/>
            </a:spcAft>
            <a:buChar char="••"/>
          </a:pPr>
          <a:r>
            <a:rPr lang="en-AU" sz="1100" b="1" kern="1200" dirty="0" smtClean="0">
              <a:solidFill>
                <a:srgbClr val="FF6600"/>
              </a:solidFill>
            </a:rPr>
            <a:t>Revise Operations Plan for each Service</a:t>
          </a:r>
          <a:endParaRPr lang="en-AU" sz="1100" b="1" kern="1200" dirty="0">
            <a:solidFill>
              <a:srgbClr val="FF6600"/>
            </a:solidFill>
          </a:endParaRPr>
        </a:p>
        <a:p>
          <a:pPr marL="57150" lvl="1" indent="-57150" algn="l" defTabSz="488950">
            <a:lnSpc>
              <a:spcPct val="90000"/>
            </a:lnSpc>
            <a:spcBef>
              <a:spcPct val="0"/>
            </a:spcBef>
            <a:spcAft>
              <a:spcPct val="15000"/>
            </a:spcAft>
            <a:buChar char="••"/>
          </a:pPr>
          <a:r>
            <a:rPr lang="en-AU" sz="1100" b="1" kern="1200" dirty="0" smtClean="0">
              <a:solidFill>
                <a:srgbClr val="FF6600"/>
              </a:solidFill>
            </a:rPr>
            <a:t>Train staff on new programs and processes</a:t>
          </a:r>
          <a:endParaRPr lang="en-AU" sz="1100" b="1" kern="1200" dirty="0">
            <a:solidFill>
              <a:srgbClr val="FF6600"/>
            </a:solidFill>
          </a:endParaRPr>
        </a:p>
      </dsp:txBody>
      <dsp:txXfrm rot="-5400000">
        <a:off x="2898036" y="3898733"/>
        <a:ext cx="5449053" cy="648380"/>
      </dsp:txXfrm>
    </dsp:sp>
    <dsp:sp modelId="{8CCC8EAF-EC13-4672-AC3C-0E83C1FB3511}">
      <dsp:nvSpPr>
        <dsp:cNvPr id="0" name=""/>
        <dsp:cNvSpPr/>
      </dsp:nvSpPr>
      <dsp:spPr>
        <a:xfrm>
          <a:off x="146436" y="3773840"/>
          <a:ext cx="2751600" cy="8981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AU" sz="1600" b="1" kern="1200" dirty="0" smtClean="0"/>
            <a:t>Stage 5 - Prepare to Implement</a:t>
          </a:r>
          <a:endParaRPr lang="en-AU" sz="1600" b="1" kern="1200" dirty="0"/>
        </a:p>
      </dsp:txBody>
      <dsp:txXfrm>
        <a:off x="190281" y="3817685"/>
        <a:ext cx="2663910" cy="810476"/>
      </dsp:txXfrm>
    </dsp:sp>
    <dsp:sp modelId="{EAA80956-6380-468D-B93A-A8C31369D06B}">
      <dsp:nvSpPr>
        <dsp:cNvPr id="0" name=""/>
        <dsp:cNvSpPr/>
      </dsp:nvSpPr>
      <dsp:spPr>
        <a:xfrm rot="5400000">
          <a:off x="5277780" y="2423933"/>
          <a:ext cx="718532" cy="548412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AU" sz="1100" b="1" kern="1200" dirty="0" smtClean="0">
              <a:solidFill>
                <a:srgbClr val="FF6600"/>
              </a:solidFill>
            </a:rPr>
            <a:t>Develop performance indicators to monitor changed Levels of Service and performance</a:t>
          </a:r>
          <a:endParaRPr lang="en-AU" sz="1100" b="1" kern="1200" dirty="0">
            <a:solidFill>
              <a:srgbClr val="FF6600"/>
            </a:solidFill>
          </a:endParaRPr>
        </a:p>
        <a:p>
          <a:pPr marL="57150" lvl="1" indent="-57150" algn="l" defTabSz="488950">
            <a:lnSpc>
              <a:spcPct val="90000"/>
            </a:lnSpc>
            <a:spcBef>
              <a:spcPct val="0"/>
            </a:spcBef>
            <a:spcAft>
              <a:spcPct val="15000"/>
            </a:spcAft>
            <a:buChar char="••"/>
          </a:pPr>
          <a:r>
            <a:rPr lang="en-AU" sz="1100" b="1" kern="1200" dirty="0" smtClean="0">
              <a:solidFill>
                <a:srgbClr val="FF6600"/>
              </a:solidFill>
            </a:rPr>
            <a:t>Communicate changes to the community and service customers</a:t>
          </a:r>
          <a:endParaRPr lang="en-AU" sz="1100" b="1" kern="1200" dirty="0">
            <a:solidFill>
              <a:srgbClr val="FF6600"/>
            </a:solidFill>
          </a:endParaRPr>
        </a:p>
        <a:p>
          <a:pPr marL="57150" lvl="1" indent="-57150" algn="l" defTabSz="488950">
            <a:lnSpc>
              <a:spcPct val="90000"/>
            </a:lnSpc>
            <a:spcBef>
              <a:spcPct val="0"/>
            </a:spcBef>
            <a:spcAft>
              <a:spcPct val="15000"/>
            </a:spcAft>
            <a:buChar char="••"/>
          </a:pPr>
          <a:r>
            <a:rPr lang="en-AU" sz="1100" b="1" kern="1200" dirty="0" smtClean="0">
              <a:solidFill>
                <a:srgbClr val="FF6600"/>
              </a:solidFill>
            </a:rPr>
            <a:t>Implement new service levels</a:t>
          </a:r>
          <a:endParaRPr lang="en-AU" sz="1100" b="1" kern="1200" dirty="0">
            <a:solidFill>
              <a:srgbClr val="FF6600"/>
            </a:solidFill>
          </a:endParaRPr>
        </a:p>
      </dsp:txBody>
      <dsp:txXfrm rot="-5400000">
        <a:off x="2894982" y="4841807"/>
        <a:ext cx="5449053" cy="648380"/>
      </dsp:txXfrm>
    </dsp:sp>
    <dsp:sp modelId="{9C13E133-DB8B-4C84-AAAD-492B6D2C2674}">
      <dsp:nvSpPr>
        <dsp:cNvPr id="0" name=""/>
        <dsp:cNvSpPr/>
      </dsp:nvSpPr>
      <dsp:spPr>
        <a:xfrm>
          <a:off x="146491" y="4715190"/>
          <a:ext cx="2748546" cy="8981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AU" sz="1400" b="1" kern="1200" dirty="0" smtClean="0"/>
            <a:t>Stage 6 - Implementation</a:t>
          </a:r>
          <a:endParaRPr lang="en-AU" sz="1400" b="1" kern="1200" dirty="0"/>
        </a:p>
      </dsp:txBody>
      <dsp:txXfrm>
        <a:off x="190336" y="4759035"/>
        <a:ext cx="2660856" cy="81047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2D9C6E-75D8-42AA-B3DE-E5906E5AFF04}" type="datetimeFigureOut">
              <a:rPr lang="en-AU" smtClean="0"/>
              <a:t>26/11/2013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905AB2-2807-4F93-AC52-99E9DF2EFF8C}" type="slidenum">
              <a:rPr lang="en-AU" smtClean="0"/>
              <a:t>‹#›</a:t>
            </a:fld>
            <a:endParaRPr lang="en-AU"/>
          </a:p>
        </p:txBody>
      </p:sp>
    </p:spTree>
    <p:extLst>
      <p:ext uri="{BB962C8B-B14F-4D97-AF65-F5344CB8AC3E}">
        <p14:creationId xmlns:p14="http://schemas.microsoft.com/office/powerpoint/2010/main" val="3395747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5905AB2-2807-4F93-AC52-99E9DF2EFF8C}" type="slidenum">
              <a:rPr lang="en-AU" smtClean="0"/>
              <a:t>8</a:t>
            </a:fld>
            <a:endParaRPr lang="en-AU"/>
          </a:p>
        </p:txBody>
      </p:sp>
    </p:spTree>
    <p:extLst>
      <p:ext uri="{BB962C8B-B14F-4D97-AF65-F5344CB8AC3E}">
        <p14:creationId xmlns:p14="http://schemas.microsoft.com/office/powerpoint/2010/main" val="2239882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Rot="1" noChangeAspect="1" noChangeArrowheads="1" noTextEdit="1"/>
          </p:cNvSpPr>
          <p:nvPr>
            <p:ph type="sldImg"/>
          </p:nvPr>
        </p:nvSpPr>
        <p:spPr>
          <a:ln/>
        </p:spPr>
      </p:sp>
      <p:sp>
        <p:nvSpPr>
          <p:cNvPr id="419843" name="Rectangle 3"/>
          <p:cNvSpPr>
            <a:spLocks noGrp="1" noChangeArrowheads="1"/>
          </p:cNvSpPr>
          <p:nvPr>
            <p:ph type="body" idx="1"/>
          </p:nvPr>
        </p:nvSpPr>
        <p:spPr>
          <a:xfrm>
            <a:off x="914401" y="4343582"/>
            <a:ext cx="5029201" cy="4114435"/>
          </a:xfrm>
          <a:noFill/>
          <a:ln/>
        </p:spPr>
        <p:txBody>
          <a:bodyPr lIns="91438" tIns="45719" rIns="91438" bIns="45719"/>
          <a:lstStyle/>
          <a:p>
            <a:endParaRPr lang="en-AU"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79B64E14-7C2E-4FBB-AE5F-6154A1348FF9}" type="datetimeFigureOut">
              <a:rPr lang="en-AU" smtClean="0"/>
              <a:t>26/11/2013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2D9823E-1A66-4508-87F0-0A7993D3B87C}" type="slidenum">
              <a:rPr lang="en-AU" smtClean="0"/>
              <a:t>‹#›</a:t>
            </a:fld>
            <a:endParaRPr lang="en-AU"/>
          </a:p>
        </p:txBody>
      </p:sp>
    </p:spTree>
    <p:extLst>
      <p:ext uri="{BB962C8B-B14F-4D97-AF65-F5344CB8AC3E}">
        <p14:creationId xmlns:p14="http://schemas.microsoft.com/office/powerpoint/2010/main" val="151823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9B64E14-7C2E-4FBB-AE5F-6154A1348FF9}" type="datetimeFigureOut">
              <a:rPr lang="en-AU" smtClean="0"/>
              <a:t>26/11/2013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2D9823E-1A66-4508-87F0-0A7993D3B87C}" type="slidenum">
              <a:rPr lang="en-AU" smtClean="0"/>
              <a:t>‹#›</a:t>
            </a:fld>
            <a:endParaRPr lang="en-AU"/>
          </a:p>
        </p:txBody>
      </p:sp>
    </p:spTree>
    <p:extLst>
      <p:ext uri="{BB962C8B-B14F-4D97-AF65-F5344CB8AC3E}">
        <p14:creationId xmlns:p14="http://schemas.microsoft.com/office/powerpoint/2010/main" val="4060078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9B64E14-7C2E-4FBB-AE5F-6154A1348FF9}" type="datetimeFigureOut">
              <a:rPr lang="en-AU" smtClean="0"/>
              <a:t>26/11/2013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2D9823E-1A66-4508-87F0-0A7993D3B87C}" type="slidenum">
              <a:rPr lang="en-AU" smtClean="0"/>
              <a:t>‹#›</a:t>
            </a:fld>
            <a:endParaRPr lang="en-AU"/>
          </a:p>
        </p:txBody>
      </p:sp>
    </p:spTree>
    <p:extLst>
      <p:ext uri="{BB962C8B-B14F-4D97-AF65-F5344CB8AC3E}">
        <p14:creationId xmlns:p14="http://schemas.microsoft.com/office/powerpoint/2010/main" val="464076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9B64E14-7C2E-4FBB-AE5F-6154A1348FF9}" type="datetimeFigureOut">
              <a:rPr lang="en-AU" smtClean="0"/>
              <a:t>26/11/2013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2D9823E-1A66-4508-87F0-0A7993D3B87C}" type="slidenum">
              <a:rPr lang="en-AU" smtClean="0"/>
              <a:t>‹#›</a:t>
            </a:fld>
            <a:endParaRPr lang="en-AU"/>
          </a:p>
        </p:txBody>
      </p:sp>
    </p:spTree>
    <p:extLst>
      <p:ext uri="{BB962C8B-B14F-4D97-AF65-F5344CB8AC3E}">
        <p14:creationId xmlns:p14="http://schemas.microsoft.com/office/powerpoint/2010/main" val="869004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B64E14-7C2E-4FBB-AE5F-6154A1348FF9}" type="datetimeFigureOut">
              <a:rPr lang="en-AU" smtClean="0"/>
              <a:t>26/11/2013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2D9823E-1A66-4508-87F0-0A7993D3B87C}" type="slidenum">
              <a:rPr lang="en-AU" smtClean="0"/>
              <a:t>‹#›</a:t>
            </a:fld>
            <a:endParaRPr lang="en-AU"/>
          </a:p>
        </p:txBody>
      </p:sp>
    </p:spTree>
    <p:extLst>
      <p:ext uri="{BB962C8B-B14F-4D97-AF65-F5344CB8AC3E}">
        <p14:creationId xmlns:p14="http://schemas.microsoft.com/office/powerpoint/2010/main" val="3677285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79B64E14-7C2E-4FBB-AE5F-6154A1348FF9}" type="datetimeFigureOut">
              <a:rPr lang="en-AU" smtClean="0"/>
              <a:t>26/11/2013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2D9823E-1A66-4508-87F0-0A7993D3B87C}" type="slidenum">
              <a:rPr lang="en-AU" smtClean="0"/>
              <a:t>‹#›</a:t>
            </a:fld>
            <a:endParaRPr lang="en-AU"/>
          </a:p>
        </p:txBody>
      </p:sp>
    </p:spTree>
    <p:extLst>
      <p:ext uri="{BB962C8B-B14F-4D97-AF65-F5344CB8AC3E}">
        <p14:creationId xmlns:p14="http://schemas.microsoft.com/office/powerpoint/2010/main" val="360382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79B64E14-7C2E-4FBB-AE5F-6154A1348FF9}" type="datetimeFigureOut">
              <a:rPr lang="en-AU" smtClean="0"/>
              <a:t>26/11/2013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2D9823E-1A66-4508-87F0-0A7993D3B87C}" type="slidenum">
              <a:rPr lang="en-AU" smtClean="0"/>
              <a:t>‹#›</a:t>
            </a:fld>
            <a:endParaRPr lang="en-AU"/>
          </a:p>
        </p:txBody>
      </p:sp>
    </p:spTree>
    <p:extLst>
      <p:ext uri="{BB962C8B-B14F-4D97-AF65-F5344CB8AC3E}">
        <p14:creationId xmlns:p14="http://schemas.microsoft.com/office/powerpoint/2010/main" val="2709950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9B64E14-7C2E-4FBB-AE5F-6154A1348FF9}" type="datetimeFigureOut">
              <a:rPr lang="en-AU" smtClean="0"/>
              <a:t>26/11/2013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2D9823E-1A66-4508-87F0-0A7993D3B87C}" type="slidenum">
              <a:rPr lang="en-AU" smtClean="0"/>
              <a:t>‹#›</a:t>
            </a:fld>
            <a:endParaRPr lang="en-AU"/>
          </a:p>
        </p:txBody>
      </p:sp>
    </p:spTree>
    <p:extLst>
      <p:ext uri="{BB962C8B-B14F-4D97-AF65-F5344CB8AC3E}">
        <p14:creationId xmlns:p14="http://schemas.microsoft.com/office/powerpoint/2010/main" val="1305064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B64E14-7C2E-4FBB-AE5F-6154A1348FF9}" type="datetimeFigureOut">
              <a:rPr lang="en-AU" smtClean="0"/>
              <a:t>26/11/2013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2D9823E-1A66-4508-87F0-0A7993D3B87C}" type="slidenum">
              <a:rPr lang="en-AU" smtClean="0"/>
              <a:t>‹#›</a:t>
            </a:fld>
            <a:endParaRPr lang="en-AU"/>
          </a:p>
        </p:txBody>
      </p:sp>
    </p:spTree>
    <p:extLst>
      <p:ext uri="{BB962C8B-B14F-4D97-AF65-F5344CB8AC3E}">
        <p14:creationId xmlns:p14="http://schemas.microsoft.com/office/powerpoint/2010/main" val="2101042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B64E14-7C2E-4FBB-AE5F-6154A1348FF9}" type="datetimeFigureOut">
              <a:rPr lang="en-AU" smtClean="0"/>
              <a:t>26/11/2013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2D9823E-1A66-4508-87F0-0A7993D3B87C}" type="slidenum">
              <a:rPr lang="en-AU" smtClean="0"/>
              <a:t>‹#›</a:t>
            </a:fld>
            <a:endParaRPr lang="en-AU"/>
          </a:p>
        </p:txBody>
      </p:sp>
    </p:spTree>
    <p:extLst>
      <p:ext uri="{BB962C8B-B14F-4D97-AF65-F5344CB8AC3E}">
        <p14:creationId xmlns:p14="http://schemas.microsoft.com/office/powerpoint/2010/main" val="288731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B64E14-7C2E-4FBB-AE5F-6154A1348FF9}" type="datetimeFigureOut">
              <a:rPr lang="en-AU" smtClean="0"/>
              <a:t>26/11/2013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2D9823E-1A66-4508-87F0-0A7993D3B87C}" type="slidenum">
              <a:rPr lang="en-AU" smtClean="0"/>
              <a:t>‹#›</a:t>
            </a:fld>
            <a:endParaRPr lang="en-AU"/>
          </a:p>
        </p:txBody>
      </p:sp>
    </p:spTree>
    <p:extLst>
      <p:ext uri="{BB962C8B-B14F-4D97-AF65-F5344CB8AC3E}">
        <p14:creationId xmlns:p14="http://schemas.microsoft.com/office/powerpoint/2010/main" val="642117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B64E14-7C2E-4FBB-AE5F-6154A1348FF9}" type="datetimeFigureOut">
              <a:rPr lang="en-AU" smtClean="0"/>
              <a:t>26/11/2013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D9823E-1A66-4508-87F0-0A7993D3B87C}" type="slidenum">
              <a:rPr lang="en-AU" smtClean="0"/>
              <a:t>‹#›</a:t>
            </a:fld>
            <a:endParaRPr lang="en-AU"/>
          </a:p>
        </p:txBody>
      </p:sp>
    </p:spTree>
    <p:extLst>
      <p:ext uri="{BB962C8B-B14F-4D97-AF65-F5344CB8AC3E}">
        <p14:creationId xmlns:p14="http://schemas.microsoft.com/office/powerpoint/2010/main" val="262040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3.png"/><Relationship Id="rId3" Type="http://schemas.openxmlformats.org/officeDocument/2006/relationships/notesSlide" Target="../notesSlides/notesSlide2.xml"/><Relationship Id="rId7" Type="http://schemas.openxmlformats.org/officeDocument/2006/relationships/image" Target="cid:image001.jpg@01CC6BE7.79EA08E0" TargetMode="External"/><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jpeg"/><Relationship Id="rId11" Type="http://schemas.openxmlformats.org/officeDocument/2006/relationships/image" Target="../media/image2.wmf"/><Relationship Id="rId5" Type="http://schemas.openxmlformats.org/officeDocument/2006/relationships/image" Target="../media/image15.wmf"/><Relationship Id="rId10" Type="http://schemas.openxmlformats.org/officeDocument/2006/relationships/oleObject" Target="../embeddings/oleObject4.bin"/><Relationship Id="rId4" Type="http://schemas.openxmlformats.org/officeDocument/2006/relationships/oleObject" Target="../embeddings/oleObject3.bin"/><Relationship Id="rId9"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image" Target="../media/image4.jpeg"/><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jpeg"/><Relationship Id="rId10" Type="http://schemas.openxmlformats.org/officeDocument/2006/relationships/image" Target="../media/image3.png"/><Relationship Id="rId4" Type="http://schemas.openxmlformats.org/officeDocument/2006/relationships/image" Target="cid:image001.jpg@01CC6BE7.79EA08E0" TargetMode="External"/><Relationship Id="rId9"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Asset Management: Parks</a:t>
            </a:r>
            <a:endParaRPr lang="en-AU" dirty="0"/>
          </a:p>
        </p:txBody>
      </p:sp>
      <p:sp>
        <p:nvSpPr>
          <p:cNvPr id="3" name="Subtitle 2"/>
          <p:cNvSpPr>
            <a:spLocks noGrp="1"/>
          </p:cNvSpPr>
          <p:nvPr>
            <p:ph type="subTitle" idx="1"/>
          </p:nvPr>
        </p:nvSpPr>
        <p:spPr/>
        <p:txBody>
          <a:bodyPr/>
          <a:lstStyle/>
          <a:p>
            <a:endParaRPr lang="en-AU"/>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9240" y="908720"/>
            <a:ext cx="2266950" cy="84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6249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3546012" y="1431215"/>
            <a:ext cx="2070103" cy="432401"/>
          </a:xfrm>
          <a:prstGeom prst="roundRect">
            <a:avLst/>
          </a:prstGeom>
          <a:solidFill>
            <a:schemeClr val="accent2"/>
          </a:solidFill>
          <a:ln w="9525" cap="flat" cmpd="sng" algn="ctr">
            <a:solidFill>
              <a:schemeClr val="bg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indent="-342900" algn="ctr" fontAlgn="base">
              <a:spcBef>
                <a:spcPct val="0"/>
              </a:spcBef>
              <a:spcAft>
                <a:spcPct val="0"/>
              </a:spcAft>
            </a:pPr>
            <a:r>
              <a:rPr lang="en-AU" sz="1400" b="1" dirty="0" smtClean="0">
                <a:solidFill>
                  <a:schemeClr val="bg1"/>
                </a:solidFill>
                <a:latin typeface="AvantGarde Bk BT"/>
                <a:cs typeface="Calibri" pitchFamily="34" charset="0"/>
              </a:rPr>
              <a:t>COUNCIL PLAN</a:t>
            </a:r>
          </a:p>
          <a:p>
            <a:pPr indent="-342900" algn="ctr" fontAlgn="base">
              <a:spcBef>
                <a:spcPct val="0"/>
              </a:spcBef>
              <a:spcAft>
                <a:spcPct val="0"/>
              </a:spcAft>
            </a:pPr>
            <a:r>
              <a:rPr lang="en-AU" sz="800" b="1" dirty="0" smtClean="0">
                <a:solidFill>
                  <a:schemeClr val="bg1"/>
                </a:solidFill>
                <a:latin typeface="AvantGarde Bk BT"/>
                <a:cs typeface="Calibri" pitchFamily="34" charset="0"/>
              </a:rPr>
              <a:t>(4 years)</a:t>
            </a:r>
          </a:p>
        </p:txBody>
      </p:sp>
      <p:sp>
        <p:nvSpPr>
          <p:cNvPr id="6" name="Rounded Rectangle 5"/>
          <p:cNvSpPr/>
          <p:nvPr/>
        </p:nvSpPr>
        <p:spPr bwMode="auto">
          <a:xfrm>
            <a:off x="4716016" y="3861048"/>
            <a:ext cx="1573469" cy="588672"/>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R="0" indent="-342900" algn="ctr" defTabSz="914400" rtl="0" eaLnBrk="1" fontAlgn="base" latinLnBrk="0" hangingPunct="1">
              <a:lnSpc>
                <a:spcPct val="100000"/>
              </a:lnSpc>
              <a:spcBef>
                <a:spcPct val="0"/>
              </a:spcBef>
              <a:spcAft>
                <a:spcPct val="0"/>
              </a:spcAft>
              <a:buClrTx/>
              <a:buSzTx/>
              <a:buFontTx/>
              <a:buNone/>
              <a:tabLst/>
            </a:pPr>
            <a:r>
              <a:rPr kumimoji="0" lang="en-AU" sz="1100" b="1" i="0" u="none" strike="noStrike" cap="none" normalizeH="0" baseline="0" dirty="0" smtClean="0">
                <a:ln>
                  <a:noFill/>
                </a:ln>
                <a:solidFill>
                  <a:schemeClr val="bg1"/>
                </a:solidFill>
                <a:effectLst/>
                <a:latin typeface="AvantGarde Bk BT"/>
                <a:cs typeface="Calibri" pitchFamily="34" charset="0"/>
              </a:rPr>
              <a:t>Asset Management  Plans</a:t>
            </a:r>
          </a:p>
          <a:p>
            <a:pPr marR="0" indent="-342900" algn="ctr" defTabSz="914400" rtl="0" eaLnBrk="1" fontAlgn="base" latinLnBrk="0" hangingPunct="1">
              <a:lnSpc>
                <a:spcPct val="100000"/>
              </a:lnSpc>
              <a:spcBef>
                <a:spcPct val="0"/>
              </a:spcBef>
              <a:spcAft>
                <a:spcPct val="0"/>
              </a:spcAft>
              <a:buClrTx/>
              <a:buSzTx/>
              <a:buFontTx/>
              <a:buNone/>
              <a:tabLst/>
            </a:pPr>
            <a:r>
              <a:rPr kumimoji="0" lang="en-AU" sz="1050" b="1" i="0" u="none" strike="noStrike" cap="none" normalizeH="0" baseline="0" dirty="0" smtClean="0">
                <a:ln>
                  <a:noFill/>
                </a:ln>
                <a:solidFill>
                  <a:schemeClr val="bg1"/>
                </a:solidFill>
                <a:effectLst/>
                <a:latin typeface="AvantGarde Bk BT"/>
                <a:cs typeface="Calibri" pitchFamily="34" charset="0"/>
              </a:rPr>
              <a:t> </a:t>
            </a:r>
            <a:r>
              <a:rPr kumimoji="0" lang="en-AU" sz="900" b="1" i="0" u="none" strike="noStrike" cap="none" normalizeH="0" baseline="0" dirty="0" smtClean="0">
                <a:ln>
                  <a:noFill/>
                </a:ln>
                <a:solidFill>
                  <a:schemeClr val="bg1"/>
                </a:solidFill>
                <a:effectLst/>
                <a:latin typeface="AvantGarde Bk BT"/>
                <a:cs typeface="Calibri" pitchFamily="34" charset="0"/>
              </a:rPr>
              <a:t>(5~10 years)</a:t>
            </a:r>
          </a:p>
        </p:txBody>
      </p:sp>
      <p:sp>
        <p:nvSpPr>
          <p:cNvPr id="7" name="Rounded Rectangle 6"/>
          <p:cNvSpPr/>
          <p:nvPr/>
        </p:nvSpPr>
        <p:spPr bwMode="auto">
          <a:xfrm>
            <a:off x="3531931" y="2082120"/>
            <a:ext cx="2080138" cy="465847"/>
          </a:xfrm>
          <a:prstGeom prst="roundRect">
            <a:avLst/>
          </a:prstGeom>
          <a:solidFill>
            <a:schemeClr val="accent1">
              <a:lumMod val="75000"/>
            </a:schemeClr>
          </a:solidFill>
          <a:ln w="9525" cap="flat" cmpd="sng" algn="ctr">
            <a:solidFill>
              <a:schemeClr val="tx2">
                <a:lumMod val="25000"/>
              </a:schemeClr>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R="0" indent="-342900" algn="ctr" fontAlgn="base">
              <a:lnSpc>
                <a:spcPct val="100000"/>
              </a:lnSpc>
              <a:spcBef>
                <a:spcPct val="0"/>
              </a:spcBef>
              <a:spcAft>
                <a:spcPct val="0"/>
              </a:spcAft>
              <a:buClrTx/>
              <a:buSzTx/>
              <a:buFontTx/>
              <a:buNone/>
              <a:tabLst/>
            </a:pPr>
            <a:r>
              <a:rPr lang="en-AU" sz="1200" b="1" dirty="0" smtClean="0">
                <a:solidFill>
                  <a:schemeClr val="bg1"/>
                </a:solidFill>
                <a:latin typeface="AvantGarde Bk BT"/>
                <a:cs typeface="Calibri" pitchFamily="34" charset="0"/>
              </a:rPr>
              <a:t>SERVICE STRATEGIES</a:t>
            </a:r>
          </a:p>
          <a:p>
            <a:pPr marR="0" indent="-342900" algn="ctr" fontAlgn="base">
              <a:lnSpc>
                <a:spcPct val="100000"/>
              </a:lnSpc>
              <a:spcBef>
                <a:spcPct val="0"/>
              </a:spcBef>
              <a:spcAft>
                <a:spcPct val="0"/>
              </a:spcAft>
              <a:buClrTx/>
              <a:buSzTx/>
              <a:buFontTx/>
              <a:buNone/>
              <a:tabLst/>
            </a:pPr>
            <a:r>
              <a:rPr lang="en-AU" sz="800" b="1" dirty="0" smtClean="0">
                <a:solidFill>
                  <a:schemeClr val="bg1"/>
                </a:solidFill>
                <a:latin typeface="AvantGarde Bk BT"/>
                <a:cs typeface="Calibri" pitchFamily="34" charset="0"/>
              </a:rPr>
              <a:t>(5~10 years</a:t>
            </a:r>
            <a:r>
              <a:rPr lang="en-AU" sz="1000" b="1" dirty="0" smtClean="0">
                <a:solidFill>
                  <a:schemeClr val="bg1"/>
                </a:solidFill>
                <a:latin typeface="AvantGarde Bk BT"/>
                <a:cs typeface="Calibri" pitchFamily="34" charset="0"/>
              </a:rPr>
              <a:t>)</a:t>
            </a:r>
          </a:p>
        </p:txBody>
      </p:sp>
      <p:sp>
        <p:nvSpPr>
          <p:cNvPr id="8" name="Rounded Rectangle 7"/>
          <p:cNvSpPr/>
          <p:nvPr/>
        </p:nvSpPr>
        <p:spPr bwMode="auto">
          <a:xfrm>
            <a:off x="3546013" y="2852936"/>
            <a:ext cx="2051974" cy="691872"/>
          </a:xfrm>
          <a:prstGeom prst="roundRect">
            <a:avLst/>
          </a:prstGeom>
          <a:solidFill>
            <a:schemeClr val="accent1">
              <a:lumMod val="75000"/>
            </a:schemeClr>
          </a:solidFill>
          <a:ln w="9525" cap="flat" cmpd="sng" algn="ctr">
            <a:solidFill>
              <a:schemeClr val="tx2">
                <a:lumMod val="25000"/>
              </a:schemeClr>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indent="-342900" algn="ctr" defTabSz="914400" eaLnBrk="1" latinLnBrk="0" hangingPunct="1"/>
            <a:r>
              <a:rPr lang="en-AU" sz="1200" b="1" dirty="0" smtClean="0">
                <a:solidFill>
                  <a:schemeClr val="bg1"/>
                </a:solidFill>
                <a:latin typeface="AvantGarde Bk BT"/>
                <a:cs typeface="Calibri" pitchFamily="34" charset="0"/>
              </a:rPr>
              <a:t>SERVICE  PLANS</a:t>
            </a:r>
          </a:p>
          <a:p>
            <a:pPr indent="-342900" algn="ctr" defTabSz="914400" eaLnBrk="1" latinLnBrk="0" hangingPunct="1"/>
            <a:r>
              <a:rPr lang="en-AU" sz="1000" b="1" dirty="0" smtClean="0">
                <a:solidFill>
                  <a:schemeClr val="bg1"/>
                </a:solidFill>
                <a:latin typeface="AvantGarde Bk BT"/>
                <a:cs typeface="Calibri" pitchFamily="34" charset="0"/>
              </a:rPr>
              <a:t>Programs &amp; Projects </a:t>
            </a:r>
          </a:p>
          <a:p>
            <a:pPr indent="-342900" algn="ctr" defTabSz="914400" eaLnBrk="1" latinLnBrk="0" hangingPunct="1"/>
            <a:r>
              <a:rPr lang="en-AU" sz="800" b="1" dirty="0" smtClean="0">
                <a:solidFill>
                  <a:schemeClr val="bg1"/>
                </a:solidFill>
                <a:latin typeface="AvantGarde Bk BT"/>
                <a:cs typeface="Calibri" pitchFamily="34" charset="0"/>
              </a:rPr>
              <a:t>(4 years) </a:t>
            </a:r>
            <a:endParaRPr lang="en-AU" sz="1050" b="1" dirty="0" smtClean="0">
              <a:solidFill>
                <a:schemeClr val="bg1"/>
              </a:solidFill>
              <a:latin typeface="AvantGarde Bk BT"/>
              <a:cs typeface="Calibri" pitchFamily="34" charset="0"/>
            </a:endParaRPr>
          </a:p>
        </p:txBody>
      </p:sp>
      <p:sp>
        <p:nvSpPr>
          <p:cNvPr id="9" name="Rounded Rectangle 8"/>
          <p:cNvSpPr/>
          <p:nvPr/>
        </p:nvSpPr>
        <p:spPr bwMode="auto">
          <a:xfrm>
            <a:off x="3851400" y="5678471"/>
            <a:ext cx="881143" cy="254033"/>
          </a:xfrm>
          <a:prstGeom prst="roundRect">
            <a:avLst/>
          </a:prstGeom>
          <a:solidFill>
            <a:schemeClr val="accent5"/>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R="0" indent="-342900" algn="ctr" defTabSz="914400" rtl="0" eaLnBrk="1" fontAlgn="base" latinLnBrk="0" hangingPunct="1">
              <a:lnSpc>
                <a:spcPct val="100000"/>
              </a:lnSpc>
              <a:spcBef>
                <a:spcPct val="0"/>
              </a:spcBef>
              <a:spcAft>
                <a:spcPct val="0"/>
              </a:spcAft>
              <a:buClrTx/>
              <a:buSzTx/>
              <a:buFontTx/>
              <a:buNone/>
              <a:tabLst/>
            </a:pPr>
            <a:r>
              <a:rPr lang="en-AU" sz="1000" b="1" dirty="0" smtClean="0">
                <a:solidFill>
                  <a:schemeClr val="bg1"/>
                </a:solidFill>
                <a:latin typeface="AvantGarde Bk BT"/>
                <a:cs typeface="Calibri" pitchFamily="34" charset="0"/>
              </a:rPr>
              <a:t>Systems</a:t>
            </a:r>
            <a:endParaRPr kumimoji="0" lang="en-AU" sz="1000" b="1" i="0" u="none" strike="noStrike" cap="none" normalizeH="0" baseline="0" dirty="0" smtClean="0">
              <a:ln>
                <a:noFill/>
              </a:ln>
              <a:solidFill>
                <a:schemeClr val="bg1"/>
              </a:solidFill>
              <a:effectLst/>
              <a:latin typeface="AvantGarde Bk BT"/>
              <a:cs typeface="Calibri" pitchFamily="34" charset="0"/>
            </a:endParaRPr>
          </a:p>
        </p:txBody>
      </p:sp>
      <p:sp>
        <p:nvSpPr>
          <p:cNvPr id="10" name="Rounded Rectangle 9"/>
          <p:cNvSpPr/>
          <p:nvPr/>
        </p:nvSpPr>
        <p:spPr bwMode="auto">
          <a:xfrm>
            <a:off x="4932040" y="5678471"/>
            <a:ext cx="944081" cy="254033"/>
          </a:xfrm>
          <a:prstGeom prst="roundRect">
            <a:avLst/>
          </a:prstGeom>
          <a:solidFill>
            <a:schemeClr val="accent5"/>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R="0" indent="-342900" algn="ctr" defTabSz="914400" rtl="0" eaLnBrk="1" fontAlgn="base" latinLnBrk="0" hangingPunct="1">
              <a:lnSpc>
                <a:spcPct val="100000"/>
              </a:lnSpc>
              <a:spcBef>
                <a:spcPct val="0"/>
              </a:spcBef>
              <a:spcAft>
                <a:spcPct val="0"/>
              </a:spcAft>
              <a:buClrTx/>
              <a:buSzTx/>
              <a:buFontTx/>
              <a:buNone/>
              <a:tabLst/>
            </a:pPr>
            <a:r>
              <a:rPr lang="en-AU" sz="1000" b="1" dirty="0" smtClean="0">
                <a:solidFill>
                  <a:schemeClr val="bg1"/>
                </a:solidFill>
                <a:latin typeface="AvantGarde Bk BT"/>
                <a:cs typeface="Calibri" pitchFamily="34" charset="0"/>
              </a:rPr>
              <a:t>Resources</a:t>
            </a:r>
            <a:endParaRPr kumimoji="0" lang="en-AU" sz="1000" b="1" i="0" u="none" strike="noStrike" cap="none" normalizeH="0" baseline="0" dirty="0" smtClean="0">
              <a:ln>
                <a:noFill/>
              </a:ln>
              <a:solidFill>
                <a:schemeClr val="bg1"/>
              </a:solidFill>
              <a:effectLst/>
              <a:latin typeface="AvantGarde Bk BT"/>
              <a:cs typeface="Calibri" pitchFamily="34" charset="0"/>
            </a:endParaRPr>
          </a:p>
        </p:txBody>
      </p:sp>
      <p:sp>
        <p:nvSpPr>
          <p:cNvPr id="11" name="Rounded Rectangle 10"/>
          <p:cNvSpPr/>
          <p:nvPr/>
        </p:nvSpPr>
        <p:spPr bwMode="auto">
          <a:xfrm>
            <a:off x="6061444" y="5678471"/>
            <a:ext cx="849673" cy="254033"/>
          </a:xfrm>
          <a:prstGeom prst="roundRect">
            <a:avLst/>
          </a:prstGeom>
          <a:solidFill>
            <a:schemeClr val="accent5"/>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R="0" indent="-342900" algn="ctr" defTabSz="914400" rtl="0" eaLnBrk="1" fontAlgn="base" latinLnBrk="0" hangingPunct="1">
              <a:lnSpc>
                <a:spcPct val="100000"/>
              </a:lnSpc>
              <a:spcBef>
                <a:spcPct val="0"/>
              </a:spcBef>
              <a:spcAft>
                <a:spcPct val="0"/>
              </a:spcAft>
              <a:buClrTx/>
              <a:buSzTx/>
              <a:buFontTx/>
              <a:buNone/>
              <a:tabLst/>
            </a:pPr>
            <a:r>
              <a:rPr kumimoji="0" lang="en-AU" sz="1000" b="1" i="0" u="none" strike="noStrike" cap="none" normalizeH="0" baseline="0" dirty="0" smtClean="0">
                <a:ln>
                  <a:noFill/>
                </a:ln>
                <a:solidFill>
                  <a:schemeClr val="bg1"/>
                </a:solidFill>
                <a:effectLst/>
                <a:latin typeface="AvantGarde Bk BT"/>
                <a:cs typeface="Calibri" pitchFamily="34" charset="0"/>
              </a:rPr>
              <a:t>People</a:t>
            </a:r>
          </a:p>
        </p:txBody>
      </p:sp>
      <p:sp>
        <p:nvSpPr>
          <p:cNvPr id="12" name="Rounded Rectangle 11"/>
          <p:cNvSpPr/>
          <p:nvPr/>
        </p:nvSpPr>
        <p:spPr bwMode="auto">
          <a:xfrm>
            <a:off x="2779830" y="5678471"/>
            <a:ext cx="881143" cy="254033"/>
          </a:xfrm>
          <a:prstGeom prst="roundRect">
            <a:avLst/>
          </a:prstGeom>
          <a:solidFill>
            <a:schemeClr val="accent5"/>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R="0" indent="-342900" algn="ctr" defTabSz="914400" rtl="0" eaLnBrk="1" fontAlgn="base" latinLnBrk="0" hangingPunct="1">
              <a:lnSpc>
                <a:spcPct val="100000"/>
              </a:lnSpc>
              <a:spcBef>
                <a:spcPct val="0"/>
              </a:spcBef>
              <a:spcAft>
                <a:spcPct val="0"/>
              </a:spcAft>
              <a:buClrTx/>
              <a:buSzTx/>
              <a:buFontTx/>
              <a:buNone/>
              <a:tabLst/>
            </a:pPr>
            <a:r>
              <a:rPr lang="en-AU" sz="1000" b="1" dirty="0" smtClean="0">
                <a:solidFill>
                  <a:schemeClr val="bg1"/>
                </a:solidFill>
                <a:latin typeface="AvantGarde Bk BT"/>
                <a:cs typeface="Calibri" pitchFamily="34" charset="0"/>
              </a:rPr>
              <a:t>Processes</a:t>
            </a:r>
            <a:endParaRPr kumimoji="0" lang="en-AU" sz="1000" b="1" i="0" u="none" strike="noStrike" cap="none" normalizeH="0" baseline="0" dirty="0" smtClean="0">
              <a:ln>
                <a:noFill/>
              </a:ln>
              <a:solidFill>
                <a:schemeClr val="bg1"/>
              </a:solidFill>
              <a:effectLst/>
              <a:latin typeface="AvantGarde Bk BT"/>
              <a:cs typeface="Calibri" pitchFamily="34" charset="0"/>
            </a:endParaRPr>
          </a:p>
        </p:txBody>
      </p:sp>
      <p:sp>
        <p:nvSpPr>
          <p:cNvPr id="13" name="Rounded Rectangle 12"/>
          <p:cNvSpPr/>
          <p:nvPr/>
        </p:nvSpPr>
        <p:spPr bwMode="auto">
          <a:xfrm>
            <a:off x="7092280" y="4725144"/>
            <a:ext cx="1224136" cy="444557"/>
          </a:xfrm>
          <a:prstGeom prst="roundRect">
            <a:avLst/>
          </a:prstGeom>
          <a:solidFill>
            <a:schemeClr val="accent2"/>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R="0" indent="-342900" algn="ctr" defTabSz="914400" rtl="0" eaLnBrk="1" fontAlgn="base" latinLnBrk="0" hangingPunct="1">
              <a:lnSpc>
                <a:spcPct val="100000"/>
              </a:lnSpc>
              <a:spcBef>
                <a:spcPct val="0"/>
              </a:spcBef>
              <a:spcAft>
                <a:spcPct val="0"/>
              </a:spcAft>
              <a:buClrTx/>
              <a:buSzTx/>
              <a:buFontTx/>
              <a:buNone/>
              <a:tabLst/>
            </a:pPr>
            <a:r>
              <a:rPr kumimoji="0" lang="en-AU" sz="1000" b="1" i="0" u="none" strike="noStrike" cap="none" normalizeH="0" baseline="0" dirty="0" smtClean="0">
                <a:ln>
                  <a:noFill/>
                </a:ln>
                <a:solidFill>
                  <a:schemeClr val="bg1"/>
                </a:solidFill>
                <a:effectLst/>
                <a:latin typeface="AvantGarde Bk BT"/>
                <a:cs typeface="Calibri" pitchFamily="34" charset="0"/>
              </a:rPr>
              <a:t>Annual Budget</a:t>
            </a:r>
          </a:p>
        </p:txBody>
      </p:sp>
      <p:sp>
        <p:nvSpPr>
          <p:cNvPr id="14" name="Rounded Rectangle 13"/>
          <p:cNvSpPr/>
          <p:nvPr/>
        </p:nvSpPr>
        <p:spPr bwMode="auto">
          <a:xfrm>
            <a:off x="7092280" y="836712"/>
            <a:ext cx="1221925" cy="663316"/>
          </a:xfrm>
          <a:prstGeom prst="roundRect">
            <a:avLst/>
          </a:prstGeom>
          <a:solidFill>
            <a:schemeClr val="accent2"/>
          </a:solidFill>
          <a:ln w="9525" cap="flat" cmpd="sng" algn="ctr">
            <a:solidFill>
              <a:schemeClr val="tx1"/>
            </a:solidFill>
            <a:prstDash val="dash"/>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R="0" algn="ctr" defTabSz="914400" rtl="0" eaLnBrk="1" fontAlgn="base" latinLnBrk="0" hangingPunct="1">
              <a:lnSpc>
                <a:spcPct val="100000"/>
              </a:lnSpc>
              <a:spcBef>
                <a:spcPct val="0"/>
              </a:spcBef>
              <a:spcAft>
                <a:spcPct val="0"/>
              </a:spcAft>
              <a:buClrTx/>
              <a:buSzTx/>
              <a:buFontTx/>
              <a:buNone/>
              <a:tabLst/>
            </a:pPr>
            <a:r>
              <a:rPr kumimoji="0" lang="en-AU" sz="1000" b="1" i="0" u="none" strike="noStrike" cap="none" normalizeH="0" baseline="0" dirty="0" smtClean="0">
                <a:ln>
                  <a:noFill/>
                </a:ln>
                <a:solidFill>
                  <a:schemeClr val="bg1"/>
                </a:solidFill>
                <a:effectLst/>
                <a:latin typeface="AvantGarde Bk BT"/>
                <a:cs typeface="Calibri" pitchFamily="34" charset="0"/>
              </a:rPr>
              <a:t>Strategic Resource</a:t>
            </a:r>
            <a:r>
              <a:rPr kumimoji="0" lang="en-AU" sz="1000" b="1" i="0" u="none" strike="noStrike" cap="none" normalizeH="0" dirty="0" smtClean="0">
                <a:ln>
                  <a:noFill/>
                </a:ln>
                <a:solidFill>
                  <a:schemeClr val="bg1"/>
                </a:solidFill>
                <a:effectLst/>
                <a:latin typeface="AvantGarde Bk BT"/>
                <a:cs typeface="Calibri" pitchFamily="34" charset="0"/>
              </a:rPr>
              <a:t> Plan</a:t>
            </a:r>
          </a:p>
          <a:p>
            <a:pPr marR="0" algn="ctr" defTabSz="914400" rtl="0" eaLnBrk="1" fontAlgn="base" latinLnBrk="0" hangingPunct="1">
              <a:lnSpc>
                <a:spcPct val="100000"/>
              </a:lnSpc>
              <a:spcBef>
                <a:spcPct val="0"/>
              </a:spcBef>
              <a:spcAft>
                <a:spcPct val="0"/>
              </a:spcAft>
              <a:buClrTx/>
              <a:buSzTx/>
              <a:buFontTx/>
              <a:buNone/>
              <a:tabLst/>
            </a:pPr>
            <a:r>
              <a:rPr lang="en-AU" sz="700" b="1" baseline="0" dirty="0" smtClean="0">
                <a:solidFill>
                  <a:schemeClr val="bg1"/>
                </a:solidFill>
                <a:latin typeface="AvantGarde Bk BT"/>
                <a:cs typeface="Calibri" pitchFamily="34" charset="0"/>
              </a:rPr>
              <a:t>(4 years</a:t>
            </a:r>
            <a:r>
              <a:rPr lang="en-AU" sz="800" b="1" baseline="0" dirty="0" smtClean="0">
                <a:solidFill>
                  <a:schemeClr val="bg1"/>
                </a:solidFill>
                <a:latin typeface="AvantGarde Bk BT"/>
                <a:cs typeface="Calibri" pitchFamily="34" charset="0"/>
              </a:rPr>
              <a:t>)</a:t>
            </a:r>
            <a:endParaRPr kumimoji="0" lang="en-AU" sz="800" b="1" i="0" u="none" strike="noStrike" cap="none" normalizeH="0" baseline="0" dirty="0" smtClean="0">
              <a:ln>
                <a:noFill/>
              </a:ln>
              <a:solidFill>
                <a:schemeClr val="bg1"/>
              </a:solidFill>
              <a:effectLst/>
              <a:latin typeface="AvantGarde Bk BT"/>
              <a:cs typeface="Calibri" pitchFamily="34" charset="0"/>
            </a:endParaRPr>
          </a:p>
        </p:txBody>
      </p:sp>
      <p:sp>
        <p:nvSpPr>
          <p:cNvPr id="15" name="Rounded Rectangle 14"/>
          <p:cNvSpPr/>
          <p:nvPr/>
        </p:nvSpPr>
        <p:spPr bwMode="auto">
          <a:xfrm>
            <a:off x="1938764" y="1988840"/>
            <a:ext cx="977052" cy="436797"/>
          </a:xfrm>
          <a:prstGeom prst="roundRect">
            <a:avLst/>
          </a:prstGeom>
          <a:solidFill>
            <a:schemeClr val="tx1">
              <a:lumMod val="85000"/>
              <a:alpha val="43000"/>
            </a:schemeClr>
          </a:solidFill>
          <a:ln w="9525" cap="flat" cmpd="sng" algn="ctr">
            <a:solidFill>
              <a:schemeClr val="bg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R="0" indent="-342900" algn="ctr" defTabSz="914400" rtl="0" eaLnBrk="1" fontAlgn="base" latinLnBrk="0" hangingPunct="1">
              <a:lnSpc>
                <a:spcPct val="100000"/>
              </a:lnSpc>
              <a:spcBef>
                <a:spcPct val="0"/>
              </a:spcBef>
              <a:spcAft>
                <a:spcPct val="0"/>
              </a:spcAft>
              <a:buClrTx/>
              <a:buSzTx/>
              <a:buFontTx/>
              <a:buNone/>
              <a:tabLst/>
            </a:pPr>
            <a:r>
              <a:rPr kumimoji="0" lang="en-AU" sz="1050" b="1" i="0" u="none" strike="noStrike" cap="none" normalizeH="0" baseline="0" dirty="0" smtClean="0">
                <a:ln>
                  <a:noFill/>
                </a:ln>
                <a:solidFill>
                  <a:schemeClr val="bg1"/>
                </a:solidFill>
                <a:effectLst/>
                <a:latin typeface="AvantGarde Bk BT"/>
                <a:cs typeface="Calibri" pitchFamily="34" charset="0"/>
              </a:rPr>
              <a:t>Service Outcomes</a:t>
            </a:r>
          </a:p>
        </p:txBody>
      </p:sp>
      <p:sp>
        <p:nvSpPr>
          <p:cNvPr id="16" name="Rounded Rectangle 15"/>
          <p:cNvSpPr/>
          <p:nvPr/>
        </p:nvSpPr>
        <p:spPr bwMode="auto">
          <a:xfrm>
            <a:off x="1938764" y="2996952"/>
            <a:ext cx="985029" cy="436797"/>
          </a:xfrm>
          <a:prstGeom prst="roundRect">
            <a:avLst/>
          </a:prstGeom>
          <a:solidFill>
            <a:schemeClr val="tx1">
              <a:lumMod val="85000"/>
              <a:alpha val="43000"/>
            </a:schemeClr>
          </a:solidFill>
          <a:ln w="9525" cap="flat" cmpd="sng" algn="ctr">
            <a:solidFill>
              <a:schemeClr val="bg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R="0" indent="-342900" algn="ctr" defTabSz="914400" rtl="0" eaLnBrk="1" fontAlgn="base" latinLnBrk="0" hangingPunct="1">
              <a:lnSpc>
                <a:spcPct val="100000"/>
              </a:lnSpc>
              <a:spcBef>
                <a:spcPct val="0"/>
              </a:spcBef>
              <a:spcAft>
                <a:spcPct val="0"/>
              </a:spcAft>
              <a:buClrTx/>
              <a:buSzTx/>
              <a:buFontTx/>
              <a:buNone/>
              <a:tabLst/>
            </a:pPr>
            <a:r>
              <a:rPr kumimoji="0" lang="en-AU" sz="1050" b="1" i="0" u="none" strike="noStrike" cap="none" normalizeH="0" baseline="0" dirty="0" smtClean="0">
                <a:ln>
                  <a:noFill/>
                </a:ln>
                <a:solidFill>
                  <a:schemeClr val="bg1"/>
                </a:solidFill>
                <a:effectLst/>
                <a:latin typeface="AvantGarde Bk BT"/>
                <a:cs typeface="Calibri" pitchFamily="34" charset="0"/>
              </a:rPr>
              <a:t>Service Outputs</a:t>
            </a:r>
          </a:p>
        </p:txBody>
      </p:sp>
      <p:sp>
        <p:nvSpPr>
          <p:cNvPr id="17" name="Rounded Rectangle 16"/>
          <p:cNvSpPr/>
          <p:nvPr/>
        </p:nvSpPr>
        <p:spPr bwMode="auto">
          <a:xfrm>
            <a:off x="1938764" y="4725144"/>
            <a:ext cx="985029" cy="516530"/>
          </a:xfrm>
          <a:prstGeom prst="roundRect">
            <a:avLst/>
          </a:prstGeom>
          <a:solidFill>
            <a:schemeClr val="tx1">
              <a:lumMod val="85000"/>
              <a:alpha val="43000"/>
            </a:schemeClr>
          </a:solidFill>
          <a:ln w="9525" cap="flat" cmpd="sng" algn="ctr">
            <a:solidFill>
              <a:schemeClr val="bg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R="0" indent="-342900" algn="ctr" defTabSz="914400" rtl="0" eaLnBrk="1" fontAlgn="base" latinLnBrk="0" hangingPunct="1">
              <a:lnSpc>
                <a:spcPct val="100000"/>
              </a:lnSpc>
              <a:spcBef>
                <a:spcPct val="0"/>
              </a:spcBef>
              <a:spcAft>
                <a:spcPct val="0"/>
              </a:spcAft>
              <a:buClrTx/>
              <a:buSzTx/>
              <a:buFontTx/>
              <a:buNone/>
              <a:tabLst/>
            </a:pPr>
            <a:r>
              <a:rPr kumimoji="0" lang="en-AU" sz="1050" b="1" i="0" u="none" strike="noStrike" cap="none" normalizeH="0" baseline="0" dirty="0" smtClean="0">
                <a:ln>
                  <a:noFill/>
                </a:ln>
                <a:solidFill>
                  <a:schemeClr val="bg1"/>
                </a:solidFill>
                <a:effectLst/>
                <a:latin typeface="AvantGarde Bk BT"/>
                <a:cs typeface="Calibri" pitchFamily="34" charset="0"/>
              </a:rPr>
              <a:t>Service </a:t>
            </a:r>
          </a:p>
          <a:p>
            <a:pPr marR="0" indent="-342900" algn="ctr" defTabSz="914400" rtl="0" eaLnBrk="1" fontAlgn="base" latinLnBrk="0" hangingPunct="1">
              <a:lnSpc>
                <a:spcPct val="100000"/>
              </a:lnSpc>
              <a:spcBef>
                <a:spcPct val="0"/>
              </a:spcBef>
              <a:spcAft>
                <a:spcPct val="0"/>
              </a:spcAft>
              <a:buClrTx/>
              <a:buSzTx/>
              <a:buFontTx/>
              <a:buNone/>
              <a:tabLst/>
            </a:pPr>
            <a:r>
              <a:rPr kumimoji="0" lang="en-AU" sz="1050" b="1" i="0" u="none" strike="noStrike" cap="none" normalizeH="0" baseline="0" dirty="0" smtClean="0">
                <a:ln>
                  <a:noFill/>
                </a:ln>
                <a:solidFill>
                  <a:schemeClr val="bg1"/>
                </a:solidFill>
                <a:effectLst/>
                <a:latin typeface="AvantGarde Bk BT"/>
                <a:cs typeface="Calibri" pitchFamily="34" charset="0"/>
              </a:rPr>
              <a:t>Inputs</a:t>
            </a:r>
          </a:p>
        </p:txBody>
      </p:sp>
      <p:sp>
        <p:nvSpPr>
          <p:cNvPr id="18" name="Rounded Rectangle 17"/>
          <p:cNvSpPr/>
          <p:nvPr/>
        </p:nvSpPr>
        <p:spPr bwMode="auto">
          <a:xfrm>
            <a:off x="3563888" y="4653136"/>
            <a:ext cx="2016224" cy="657256"/>
          </a:xfrm>
          <a:prstGeom prst="roundRect">
            <a:avLst/>
          </a:prstGeom>
          <a:solidFill>
            <a:schemeClr val="accent1">
              <a:lumMod val="75000"/>
            </a:schemeClr>
          </a:solidFill>
          <a:ln w="9525" cap="flat" cmpd="sng" algn="ctr">
            <a:solidFill>
              <a:schemeClr val="tx2">
                <a:lumMod val="25000"/>
              </a:schemeClr>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indent="-342900" algn="ctr"/>
            <a:r>
              <a:rPr lang="en-AU" sz="1100" b="1" dirty="0" smtClean="0">
                <a:solidFill>
                  <a:schemeClr val="bg1"/>
                </a:solidFill>
                <a:latin typeface="AvantGarde Bk BT"/>
                <a:cs typeface="Calibri" pitchFamily="34" charset="0"/>
              </a:rPr>
              <a:t>Annual  Plan  / Operating  Plan</a:t>
            </a:r>
          </a:p>
          <a:p>
            <a:pPr indent="-342900" algn="ctr"/>
            <a:r>
              <a:rPr lang="en-AU" sz="800" b="1" dirty="0" smtClean="0">
                <a:solidFill>
                  <a:schemeClr val="bg1"/>
                </a:solidFill>
                <a:latin typeface="AvantGarde Bk BT"/>
                <a:cs typeface="Calibri" pitchFamily="34" charset="0"/>
              </a:rPr>
              <a:t>(1 year)</a:t>
            </a:r>
          </a:p>
        </p:txBody>
      </p:sp>
      <p:cxnSp>
        <p:nvCxnSpPr>
          <p:cNvPr id="19" name="Elbow Connector 18"/>
          <p:cNvCxnSpPr>
            <a:stCxn id="18" idx="2"/>
            <a:endCxn id="9" idx="0"/>
          </p:cNvCxnSpPr>
          <p:nvPr/>
        </p:nvCxnSpPr>
        <p:spPr bwMode="auto">
          <a:xfrm rot="5400000">
            <a:off x="4247947" y="5354417"/>
            <a:ext cx="368079" cy="280028"/>
          </a:xfrm>
          <a:prstGeom prst="bentConnector3">
            <a:avLst>
              <a:gd name="adj1" fmla="val 50000"/>
            </a:avLst>
          </a:prstGeom>
          <a:noFill/>
          <a:ln w="22225" cap="flat" cmpd="sng" algn="ctr">
            <a:solidFill>
              <a:schemeClr val="accent1">
                <a:lumMod val="75000"/>
              </a:schemeClr>
            </a:solidFill>
            <a:prstDash val="solid"/>
            <a:round/>
            <a:headEnd type="none" w="med" len="med"/>
            <a:tailEnd type="triangle"/>
          </a:ln>
          <a:effectLst/>
        </p:spPr>
      </p:cxnSp>
      <p:cxnSp>
        <p:nvCxnSpPr>
          <p:cNvPr id="20" name="Elbow Connector 19"/>
          <p:cNvCxnSpPr>
            <a:stCxn id="18" idx="2"/>
            <a:endCxn id="11" idx="0"/>
          </p:cNvCxnSpPr>
          <p:nvPr/>
        </p:nvCxnSpPr>
        <p:spPr bwMode="auto">
          <a:xfrm rot="16200000" flipH="1">
            <a:off x="5345101" y="4537290"/>
            <a:ext cx="368079" cy="1914281"/>
          </a:xfrm>
          <a:prstGeom prst="bentConnector3">
            <a:avLst>
              <a:gd name="adj1" fmla="val 50000"/>
            </a:avLst>
          </a:prstGeom>
          <a:noFill/>
          <a:ln w="25400" cap="flat" cmpd="sng" algn="ctr">
            <a:solidFill>
              <a:schemeClr val="accent1">
                <a:lumMod val="75000"/>
              </a:schemeClr>
            </a:solidFill>
            <a:prstDash val="solid"/>
            <a:round/>
            <a:headEnd type="none" w="med" len="med"/>
            <a:tailEnd type="triangle"/>
          </a:ln>
          <a:effectLst/>
        </p:spPr>
      </p:cxnSp>
      <p:cxnSp>
        <p:nvCxnSpPr>
          <p:cNvPr id="21" name="Elbow Connector 20"/>
          <p:cNvCxnSpPr>
            <a:stCxn id="18" idx="2"/>
            <a:endCxn id="10" idx="0"/>
          </p:cNvCxnSpPr>
          <p:nvPr/>
        </p:nvCxnSpPr>
        <p:spPr bwMode="auto">
          <a:xfrm rot="16200000" flipH="1">
            <a:off x="4804001" y="5078390"/>
            <a:ext cx="368079" cy="832081"/>
          </a:xfrm>
          <a:prstGeom prst="bentConnector3">
            <a:avLst>
              <a:gd name="adj1" fmla="val 50000"/>
            </a:avLst>
          </a:prstGeom>
          <a:noFill/>
          <a:ln w="25400" cap="flat" cmpd="sng" algn="ctr">
            <a:solidFill>
              <a:schemeClr val="accent1">
                <a:lumMod val="75000"/>
              </a:schemeClr>
            </a:solidFill>
            <a:prstDash val="solid"/>
            <a:round/>
            <a:headEnd type="none" w="med" len="med"/>
            <a:tailEnd type="triangle"/>
          </a:ln>
          <a:effectLst/>
        </p:spPr>
      </p:cxnSp>
      <p:sp>
        <p:nvSpPr>
          <p:cNvPr id="27" name="Rounded Rectangle 26"/>
          <p:cNvSpPr/>
          <p:nvPr/>
        </p:nvSpPr>
        <p:spPr bwMode="auto">
          <a:xfrm>
            <a:off x="7164288" y="5606463"/>
            <a:ext cx="1080120" cy="398049"/>
          </a:xfrm>
          <a:prstGeom prst="roundRect">
            <a:avLst/>
          </a:prstGeom>
          <a:solidFill>
            <a:schemeClr val="accent4">
              <a:lumMod val="7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indent="-342900" algn="ctr" fontAlgn="base">
              <a:spcBef>
                <a:spcPct val="0"/>
              </a:spcBef>
              <a:spcAft>
                <a:spcPct val="0"/>
              </a:spcAft>
            </a:pPr>
            <a:r>
              <a:rPr lang="en-AU" sz="1000" b="1" dirty="0" smtClean="0">
                <a:solidFill>
                  <a:schemeClr val="bg1"/>
                </a:solidFill>
                <a:latin typeface="AvantGarde Bk BT"/>
                <a:cs typeface="Calibri" pitchFamily="34" charset="0"/>
              </a:rPr>
              <a:t>Program Funding</a:t>
            </a:r>
            <a:endParaRPr lang="en-AU" sz="1000" b="1" dirty="0">
              <a:solidFill>
                <a:schemeClr val="bg1"/>
              </a:solidFill>
              <a:latin typeface="AvantGarde Bk BT"/>
              <a:cs typeface="Calibri" pitchFamily="34" charset="0"/>
            </a:endParaRPr>
          </a:p>
        </p:txBody>
      </p:sp>
      <p:sp>
        <p:nvSpPr>
          <p:cNvPr id="28" name="Rounded Rectangle 27"/>
          <p:cNvSpPr/>
          <p:nvPr/>
        </p:nvSpPr>
        <p:spPr bwMode="auto">
          <a:xfrm>
            <a:off x="3528435" y="692696"/>
            <a:ext cx="2087130" cy="558922"/>
          </a:xfrm>
          <a:prstGeom prst="roundRect">
            <a:avLst/>
          </a:prstGeom>
          <a:solidFill>
            <a:schemeClr val="accent5"/>
          </a:solidFill>
          <a:ln w="9525" cap="flat" cmpd="sng" algn="ctr">
            <a:solidFill>
              <a:schemeClr val="tx2">
                <a:lumMod val="25000"/>
              </a:schemeClr>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R="0" indent="-342900" algn="ctr" defTabSz="914400" rtl="0" eaLnBrk="1" fontAlgn="base" latinLnBrk="0" hangingPunct="1">
              <a:lnSpc>
                <a:spcPct val="100000"/>
              </a:lnSpc>
              <a:spcBef>
                <a:spcPct val="0"/>
              </a:spcBef>
              <a:spcAft>
                <a:spcPct val="0"/>
              </a:spcAft>
              <a:buClrTx/>
              <a:buSzTx/>
              <a:buFontTx/>
              <a:buNone/>
              <a:tabLst/>
            </a:pPr>
            <a:r>
              <a:rPr kumimoji="0" lang="en-AU" sz="1050" b="1" i="0" u="none" strike="noStrike" cap="none" normalizeH="0" baseline="0" dirty="0" smtClean="0">
                <a:ln>
                  <a:noFill/>
                </a:ln>
                <a:effectLst/>
                <a:latin typeface="AvantGarde Bk BT"/>
                <a:cs typeface="Calibri" pitchFamily="34" charset="0"/>
              </a:rPr>
              <a:t>“VISION”</a:t>
            </a:r>
          </a:p>
          <a:p>
            <a:pPr marR="0" indent="-342900" algn="ctr" defTabSz="914400" rtl="0" eaLnBrk="1" fontAlgn="base" latinLnBrk="0" hangingPunct="1">
              <a:lnSpc>
                <a:spcPct val="100000"/>
              </a:lnSpc>
              <a:spcBef>
                <a:spcPct val="0"/>
              </a:spcBef>
              <a:spcAft>
                <a:spcPct val="0"/>
              </a:spcAft>
              <a:buClrTx/>
              <a:buSzTx/>
              <a:buFontTx/>
              <a:buNone/>
              <a:tabLst/>
            </a:pPr>
            <a:r>
              <a:rPr kumimoji="0" lang="en-AU" sz="1200" b="1" i="0" u="none" strike="noStrike" cap="none" normalizeH="0" baseline="0" dirty="0" smtClean="0">
                <a:ln>
                  <a:noFill/>
                </a:ln>
                <a:effectLst/>
                <a:latin typeface="AvantGarde Bk BT"/>
                <a:cs typeface="Calibri" pitchFamily="34" charset="0"/>
              </a:rPr>
              <a:t>2035 Community Plan </a:t>
            </a:r>
          </a:p>
          <a:p>
            <a:pPr marR="0" indent="-342900" algn="ctr" defTabSz="914400" rtl="0" eaLnBrk="1" fontAlgn="base" latinLnBrk="0" hangingPunct="1">
              <a:lnSpc>
                <a:spcPct val="100000"/>
              </a:lnSpc>
              <a:spcBef>
                <a:spcPct val="0"/>
              </a:spcBef>
              <a:spcAft>
                <a:spcPct val="0"/>
              </a:spcAft>
              <a:buClrTx/>
              <a:buSzTx/>
              <a:buFontTx/>
              <a:buNone/>
              <a:tabLst/>
            </a:pPr>
            <a:r>
              <a:rPr kumimoji="0" lang="en-AU" sz="700" b="1" i="0" u="none" strike="noStrike" cap="none" normalizeH="0" baseline="0" dirty="0" smtClean="0">
                <a:ln>
                  <a:noFill/>
                </a:ln>
                <a:effectLst/>
                <a:latin typeface="AvantGarde Bk BT"/>
                <a:cs typeface="Calibri" pitchFamily="34" charset="0"/>
              </a:rPr>
              <a:t>(20 years)</a:t>
            </a:r>
          </a:p>
        </p:txBody>
      </p:sp>
      <p:cxnSp>
        <p:nvCxnSpPr>
          <p:cNvPr id="29" name="Elbow Connector 28"/>
          <p:cNvCxnSpPr>
            <a:stCxn id="18" idx="2"/>
            <a:endCxn id="12" idx="0"/>
          </p:cNvCxnSpPr>
          <p:nvPr/>
        </p:nvCxnSpPr>
        <p:spPr bwMode="auto">
          <a:xfrm rot="5400000">
            <a:off x="3712162" y="4818632"/>
            <a:ext cx="368079" cy="1351598"/>
          </a:xfrm>
          <a:prstGeom prst="bentConnector3">
            <a:avLst>
              <a:gd name="adj1" fmla="val 50000"/>
            </a:avLst>
          </a:prstGeom>
          <a:noFill/>
          <a:ln w="25400" cap="flat" cmpd="sng" algn="ctr">
            <a:solidFill>
              <a:schemeClr val="accent1">
                <a:lumMod val="75000"/>
              </a:schemeClr>
            </a:solidFill>
            <a:prstDash val="solid"/>
            <a:round/>
            <a:headEnd type="none" w="med" len="med"/>
            <a:tailEnd type="triangle"/>
          </a:ln>
          <a:effectLst/>
        </p:spPr>
      </p:cxnSp>
      <p:cxnSp>
        <p:nvCxnSpPr>
          <p:cNvPr id="32" name="Straight Arrow Connector 31"/>
          <p:cNvCxnSpPr>
            <a:stCxn id="5" idx="2"/>
            <a:endCxn id="7" idx="0"/>
          </p:cNvCxnSpPr>
          <p:nvPr/>
        </p:nvCxnSpPr>
        <p:spPr>
          <a:xfrm flipH="1">
            <a:off x="4572000" y="1863616"/>
            <a:ext cx="9064" cy="218504"/>
          </a:xfrm>
          <a:prstGeom prst="straightConnector1">
            <a:avLst/>
          </a:prstGeom>
          <a:ln w="254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8" idx="2"/>
            <a:endCxn id="5" idx="0"/>
          </p:cNvCxnSpPr>
          <p:nvPr/>
        </p:nvCxnSpPr>
        <p:spPr>
          <a:xfrm>
            <a:off x="4572000" y="1251618"/>
            <a:ext cx="9064" cy="179597"/>
          </a:xfrm>
          <a:prstGeom prst="straightConnector1">
            <a:avLst/>
          </a:prstGeom>
          <a:ln w="254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41" idx="0"/>
            <a:endCxn id="14" idx="2"/>
          </p:cNvCxnSpPr>
          <p:nvPr/>
        </p:nvCxnSpPr>
        <p:spPr>
          <a:xfrm flipV="1">
            <a:off x="7691611" y="1500028"/>
            <a:ext cx="11632" cy="272788"/>
          </a:xfrm>
          <a:prstGeom prst="straightConnector1">
            <a:avLst/>
          </a:prstGeom>
          <a:ln w="254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7" idx="0"/>
            <a:endCxn id="13" idx="2"/>
          </p:cNvCxnSpPr>
          <p:nvPr/>
        </p:nvCxnSpPr>
        <p:spPr>
          <a:xfrm flipV="1">
            <a:off x="7704348" y="5169701"/>
            <a:ext cx="0" cy="436762"/>
          </a:xfrm>
          <a:prstGeom prst="straightConnector1">
            <a:avLst/>
          </a:prstGeom>
          <a:ln w="254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flipV="1">
            <a:off x="2905917" y="4957225"/>
            <a:ext cx="640095" cy="34341"/>
          </a:xfrm>
          <a:prstGeom prst="straightConnector1">
            <a:avLst/>
          </a:prstGeom>
          <a:ln w="254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17" idx="0"/>
            <a:endCxn id="16" idx="2"/>
          </p:cNvCxnSpPr>
          <p:nvPr/>
        </p:nvCxnSpPr>
        <p:spPr>
          <a:xfrm flipV="1">
            <a:off x="2431279" y="3433749"/>
            <a:ext cx="0" cy="1291395"/>
          </a:xfrm>
          <a:prstGeom prst="straightConnector1">
            <a:avLst/>
          </a:prstGeom>
          <a:ln w="254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3" idx="1"/>
            <a:endCxn id="18" idx="3"/>
          </p:cNvCxnSpPr>
          <p:nvPr/>
        </p:nvCxnSpPr>
        <p:spPr>
          <a:xfrm flipH="1">
            <a:off x="5580112" y="4947423"/>
            <a:ext cx="1512168" cy="34341"/>
          </a:xfrm>
          <a:prstGeom prst="straightConnector1">
            <a:avLst/>
          </a:prstGeom>
          <a:ln w="25400">
            <a:solidFill>
              <a:srgbClr val="00206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41" name="Rounded Rectangle 40"/>
          <p:cNvSpPr/>
          <p:nvPr/>
        </p:nvSpPr>
        <p:spPr bwMode="auto">
          <a:xfrm>
            <a:off x="7092280" y="1772816"/>
            <a:ext cx="1198662" cy="663316"/>
          </a:xfrm>
          <a:prstGeom prst="roundRect">
            <a:avLst/>
          </a:prstGeom>
          <a:solidFill>
            <a:schemeClr val="accent4">
              <a:lumMod val="7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algn="ctr"/>
            <a:r>
              <a:rPr lang="en-AU" sz="1000" b="1" dirty="0" smtClean="0">
                <a:solidFill>
                  <a:schemeClr val="bg1"/>
                </a:solidFill>
                <a:latin typeface="AvantGarde Bk BT"/>
                <a:cs typeface="Calibri" pitchFamily="34" charset="0"/>
              </a:rPr>
              <a:t>Long Term Financial Plan</a:t>
            </a:r>
          </a:p>
          <a:p>
            <a:pPr algn="ctr"/>
            <a:r>
              <a:rPr lang="en-AU" sz="1000" b="1" dirty="0" smtClean="0">
                <a:solidFill>
                  <a:schemeClr val="bg1"/>
                </a:solidFill>
                <a:latin typeface="AvantGarde Bk BT"/>
                <a:cs typeface="Calibri" pitchFamily="34" charset="0"/>
              </a:rPr>
              <a:t> </a:t>
            </a:r>
            <a:r>
              <a:rPr lang="en-AU" sz="700" b="1" dirty="0" smtClean="0">
                <a:solidFill>
                  <a:schemeClr val="bg1"/>
                </a:solidFill>
                <a:latin typeface="AvantGarde Bk BT"/>
                <a:cs typeface="Calibri" pitchFamily="34" charset="0"/>
              </a:rPr>
              <a:t>(10 years)</a:t>
            </a:r>
            <a:endParaRPr lang="en-AU" sz="1000" b="1" dirty="0" smtClean="0">
              <a:solidFill>
                <a:schemeClr val="bg1"/>
              </a:solidFill>
              <a:latin typeface="AvantGarde Bk BT"/>
              <a:cs typeface="Calibri" pitchFamily="34" charset="0"/>
            </a:endParaRPr>
          </a:p>
        </p:txBody>
      </p:sp>
      <p:cxnSp>
        <p:nvCxnSpPr>
          <p:cNvPr id="43" name="Straight Arrow Connector 42"/>
          <p:cNvCxnSpPr>
            <a:stCxn id="16" idx="0"/>
            <a:endCxn id="15" idx="2"/>
          </p:cNvCxnSpPr>
          <p:nvPr/>
        </p:nvCxnSpPr>
        <p:spPr>
          <a:xfrm flipH="1" flipV="1">
            <a:off x="2427290" y="2425637"/>
            <a:ext cx="3989" cy="571315"/>
          </a:xfrm>
          <a:prstGeom prst="straightConnector1">
            <a:avLst/>
          </a:prstGeom>
          <a:ln w="254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13" idx="3"/>
            <a:endCxn id="14" idx="3"/>
          </p:cNvCxnSpPr>
          <p:nvPr/>
        </p:nvCxnSpPr>
        <p:spPr>
          <a:xfrm flipH="1" flipV="1">
            <a:off x="8314205" y="1168370"/>
            <a:ext cx="2211" cy="3779053"/>
          </a:xfrm>
          <a:prstGeom prst="bentConnector3">
            <a:avLst>
              <a:gd name="adj1" fmla="val -10339213"/>
            </a:avLst>
          </a:prstGeom>
          <a:ln w="25400">
            <a:solidFill>
              <a:srgbClr val="00206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49" name="Rounded Rectangle 48"/>
          <p:cNvSpPr/>
          <p:nvPr/>
        </p:nvSpPr>
        <p:spPr bwMode="auto">
          <a:xfrm>
            <a:off x="7092280" y="2636912"/>
            <a:ext cx="1224136" cy="663316"/>
          </a:xfrm>
          <a:prstGeom prst="roundRect">
            <a:avLst/>
          </a:prstGeom>
          <a:solidFill>
            <a:schemeClr val="accent4">
              <a:lumMod val="7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indent="-342900" algn="ctr"/>
            <a:r>
              <a:rPr lang="en-AU" sz="1000" b="1" dirty="0" smtClean="0">
                <a:solidFill>
                  <a:schemeClr val="bg1"/>
                </a:solidFill>
                <a:latin typeface="AvantGarde Bk BT"/>
                <a:cs typeface="Calibri" pitchFamily="34" charset="0"/>
              </a:rPr>
              <a:t>Capital </a:t>
            </a:r>
            <a:r>
              <a:rPr lang="en-AU" sz="1000" b="1" dirty="0">
                <a:solidFill>
                  <a:schemeClr val="bg1"/>
                </a:solidFill>
                <a:latin typeface="AvantGarde Bk BT"/>
                <a:cs typeface="Calibri" pitchFamily="34" charset="0"/>
              </a:rPr>
              <a:t>Works </a:t>
            </a:r>
            <a:r>
              <a:rPr lang="en-AU" sz="1000" b="1" dirty="0" smtClean="0">
                <a:solidFill>
                  <a:schemeClr val="bg1"/>
                </a:solidFill>
                <a:latin typeface="AvantGarde Bk BT"/>
                <a:cs typeface="Calibri" pitchFamily="34" charset="0"/>
              </a:rPr>
              <a:t>Program </a:t>
            </a:r>
          </a:p>
          <a:p>
            <a:pPr indent="-342900" algn="ctr"/>
            <a:r>
              <a:rPr lang="en-AU" sz="600" b="1" dirty="0" smtClean="0">
                <a:solidFill>
                  <a:schemeClr val="bg1"/>
                </a:solidFill>
                <a:latin typeface="AvantGarde Bk BT"/>
                <a:cs typeface="Calibri" pitchFamily="34" charset="0"/>
              </a:rPr>
              <a:t>(New/Upgrade/Renewal)</a:t>
            </a:r>
            <a:endParaRPr lang="en-AU" sz="1000" b="1" dirty="0">
              <a:solidFill>
                <a:schemeClr val="bg1"/>
              </a:solidFill>
              <a:latin typeface="AvantGarde Bk BT"/>
              <a:cs typeface="Calibri" pitchFamily="34" charset="0"/>
            </a:endParaRPr>
          </a:p>
          <a:p>
            <a:pPr indent="-342900" algn="ctr"/>
            <a:r>
              <a:rPr lang="en-AU" sz="700" b="1" dirty="0" smtClean="0">
                <a:solidFill>
                  <a:schemeClr val="bg1"/>
                </a:solidFill>
                <a:latin typeface="AvantGarde Bk BT"/>
                <a:cs typeface="Calibri" pitchFamily="34" charset="0"/>
              </a:rPr>
              <a:t>(10 years)</a:t>
            </a:r>
            <a:endParaRPr lang="en-AU" sz="700" b="1" dirty="0">
              <a:solidFill>
                <a:schemeClr val="bg1"/>
              </a:solidFill>
              <a:latin typeface="AvantGarde Bk BT"/>
              <a:cs typeface="Calibri" pitchFamily="34" charset="0"/>
            </a:endParaRPr>
          </a:p>
        </p:txBody>
      </p:sp>
      <p:cxnSp>
        <p:nvCxnSpPr>
          <p:cNvPr id="51" name="Elbow Connector 50"/>
          <p:cNvCxnSpPr>
            <a:stCxn id="8" idx="3"/>
            <a:endCxn id="53" idx="1"/>
          </p:cNvCxnSpPr>
          <p:nvPr/>
        </p:nvCxnSpPr>
        <p:spPr>
          <a:xfrm>
            <a:off x="5597987" y="3198872"/>
            <a:ext cx="1494293" cy="698180"/>
          </a:xfrm>
          <a:prstGeom prst="bentConnector3">
            <a:avLst>
              <a:gd name="adj1" fmla="val 50000"/>
            </a:avLst>
          </a:prstGeom>
          <a:ln w="254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52" name="Title 74"/>
          <p:cNvSpPr>
            <a:spLocks noGrp="1"/>
          </p:cNvSpPr>
          <p:nvPr>
            <p:ph type="title"/>
          </p:nvPr>
        </p:nvSpPr>
        <p:spPr>
          <a:xfrm>
            <a:off x="0" y="0"/>
            <a:ext cx="9144000" cy="510826"/>
          </a:xfrm>
        </p:spPr>
        <p:txBody>
          <a:bodyPr>
            <a:noAutofit/>
          </a:bodyPr>
          <a:lstStyle/>
          <a:p>
            <a:r>
              <a:rPr lang="en-AU" dirty="0" smtClean="0"/>
              <a:t>Integrated Planning Framework</a:t>
            </a:r>
            <a:endParaRPr lang="en-AU" dirty="0"/>
          </a:p>
        </p:txBody>
      </p:sp>
      <p:sp>
        <p:nvSpPr>
          <p:cNvPr id="53" name="Rounded Rectangle 52"/>
          <p:cNvSpPr/>
          <p:nvPr/>
        </p:nvSpPr>
        <p:spPr bwMode="auto">
          <a:xfrm>
            <a:off x="7092280" y="3573016"/>
            <a:ext cx="1214452" cy="648072"/>
          </a:xfrm>
          <a:prstGeom prst="roundRect">
            <a:avLst/>
          </a:prstGeom>
          <a:solidFill>
            <a:schemeClr val="accent4">
              <a:lumMod val="75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indent="-342900" algn="ctr"/>
            <a:r>
              <a:rPr lang="en-AU" sz="1000" b="1" dirty="0" smtClean="0">
                <a:solidFill>
                  <a:schemeClr val="bg1"/>
                </a:solidFill>
                <a:latin typeface="AvantGarde Bk BT"/>
                <a:cs typeface="Calibri" pitchFamily="34" charset="0"/>
              </a:rPr>
              <a:t>Capital Works Evaluation</a:t>
            </a:r>
            <a:endParaRPr lang="en-AU" sz="1000" b="1" dirty="0">
              <a:solidFill>
                <a:schemeClr val="bg1"/>
              </a:solidFill>
              <a:latin typeface="AvantGarde Bk BT"/>
              <a:cs typeface="Calibri" pitchFamily="34" charset="0"/>
            </a:endParaRPr>
          </a:p>
        </p:txBody>
      </p:sp>
      <p:cxnSp>
        <p:nvCxnSpPr>
          <p:cNvPr id="55" name="Elbow Connector 69"/>
          <p:cNvCxnSpPr>
            <a:stCxn id="53" idx="0"/>
            <a:endCxn id="49" idx="2"/>
          </p:cNvCxnSpPr>
          <p:nvPr/>
        </p:nvCxnSpPr>
        <p:spPr>
          <a:xfrm rot="5400000" flipH="1" flipV="1">
            <a:off x="7565533" y="3434201"/>
            <a:ext cx="272788" cy="4842"/>
          </a:xfrm>
          <a:prstGeom prst="bentConnector3">
            <a:avLst>
              <a:gd name="adj1" fmla="val 50000"/>
            </a:avLst>
          </a:prstGeom>
          <a:ln w="254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Elbow Connector 69"/>
          <p:cNvCxnSpPr>
            <a:stCxn id="8" idx="3"/>
            <a:endCxn id="41" idx="1"/>
          </p:cNvCxnSpPr>
          <p:nvPr/>
        </p:nvCxnSpPr>
        <p:spPr>
          <a:xfrm flipV="1">
            <a:off x="5597987" y="2104474"/>
            <a:ext cx="1494293" cy="1094398"/>
          </a:xfrm>
          <a:prstGeom prst="bentConnector3">
            <a:avLst>
              <a:gd name="adj1" fmla="val 50000"/>
            </a:avLst>
          </a:prstGeom>
          <a:ln w="254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6372200" y="3284984"/>
            <a:ext cx="713084" cy="646331"/>
          </a:xfrm>
          <a:prstGeom prst="rect">
            <a:avLst/>
          </a:prstGeom>
          <a:noFill/>
        </p:spPr>
        <p:txBody>
          <a:bodyPr wrap="square" rtlCol="0">
            <a:spAutoFit/>
          </a:bodyPr>
          <a:lstStyle/>
          <a:p>
            <a:pPr algn="ctr"/>
            <a:r>
              <a:rPr lang="en-AU" sz="900" b="1" dirty="0" smtClean="0">
                <a:solidFill>
                  <a:srgbClr val="FF0000"/>
                </a:solidFill>
                <a:latin typeface="AvantGarde Bk BT"/>
                <a:cs typeface="Calibri" pitchFamily="34" charset="0"/>
              </a:rPr>
              <a:t>Capital New &amp; Upgrade Projects</a:t>
            </a:r>
            <a:endParaRPr lang="en-AU" sz="900" b="1" dirty="0">
              <a:solidFill>
                <a:srgbClr val="FF0000"/>
              </a:solidFill>
              <a:latin typeface="AvantGarde Bk BT"/>
              <a:cs typeface="Calibri" pitchFamily="34" charset="0"/>
            </a:endParaRPr>
          </a:p>
        </p:txBody>
      </p:sp>
      <p:sp>
        <p:nvSpPr>
          <p:cNvPr id="58" name="TextBox 57"/>
          <p:cNvSpPr txBox="1"/>
          <p:nvPr/>
        </p:nvSpPr>
        <p:spPr>
          <a:xfrm>
            <a:off x="6228184" y="4221088"/>
            <a:ext cx="1051822" cy="507831"/>
          </a:xfrm>
          <a:prstGeom prst="rect">
            <a:avLst/>
          </a:prstGeom>
          <a:noFill/>
        </p:spPr>
        <p:txBody>
          <a:bodyPr wrap="square" rtlCol="0">
            <a:spAutoFit/>
          </a:bodyPr>
          <a:lstStyle/>
          <a:p>
            <a:pPr algn="ctr"/>
            <a:r>
              <a:rPr lang="en-AU" sz="900" b="1" dirty="0" smtClean="0">
                <a:solidFill>
                  <a:srgbClr val="FF0000"/>
                </a:solidFill>
                <a:latin typeface="AvantGarde Bk BT"/>
                <a:cs typeface="Calibri" pitchFamily="34" charset="0"/>
              </a:rPr>
              <a:t>Capital Renewal </a:t>
            </a:r>
          </a:p>
          <a:p>
            <a:pPr algn="ctr"/>
            <a:r>
              <a:rPr lang="en-AU" sz="900" b="1" dirty="0" smtClean="0">
                <a:solidFill>
                  <a:srgbClr val="FF0000"/>
                </a:solidFill>
                <a:latin typeface="AvantGarde Bk BT"/>
                <a:cs typeface="Calibri" pitchFamily="34" charset="0"/>
              </a:rPr>
              <a:t>Projects</a:t>
            </a:r>
            <a:endParaRPr lang="en-AU" sz="900" b="1" dirty="0">
              <a:solidFill>
                <a:srgbClr val="FF0000"/>
              </a:solidFill>
              <a:latin typeface="AvantGarde Bk BT"/>
              <a:cs typeface="Calibri" pitchFamily="34" charset="0"/>
            </a:endParaRPr>
          </a:p>
        </p:txBody>
      </p:sp>
      <p:sp>
        <p:nvSpPr>
          <p:cNvPr id="59" name="TextBox 58"/>
          <p:cNvSpPr txBox="1"/>
          <p:nvPr/>
        </p:nvSpPr>
        <p:spPr>
          <a:xfrm>
            <a:off x="6372200" y="2276872"/>
            <a:ext cx="764334" cy="369332"/>
          </a:xfrm>
          <a:prstGeom prst="rect">
            <a:avLst/>
          </a:prstGeom>
          <a:noFill/>
        </p:spPr>
        <p:txBody>
          <a:bodyPr wrap="square" rtlCol="0">
            <a:spAutoFit/>
          </a:bodyPr>
          <a:lstStyle/>
          <a:p>
            <a:pPr algn="ctr"/>
            <a:r>
              <a:rPr lang="en-AU" sz="900" b="1" dirty="0" smtClean="0">
                <a:solidFill>
                  <a:srgbClr val="FF0000"/>
                </a:solidFill>
                <a:latin typeface="AvantGarde Bk BT"/>
                <a:cs typeface="Calibri" pitchFamily="34" charset="0"/>
              </a:rPr>
              <a:t>Service Programs</a:t>
            </a:r>
            <a:endParaRPr lang="en-AU" sz="900" b="1" dirty="0">
              <a:solidFill>
                <a:srgbClr val="FF0000"/>
              </a:solidFill>
              <a:latin typeface="AvantGarde Bk BT"/>
              <a:cs typeface="Calibri" pitchFamily="34" charset="0"/>
            </a:endParaRPr>
          </a:p>
        </p:txBody>
      </p:sp>
      <p:cxnSp>
        <p:nvCxnSpPr>
          <p:cNvPr id="158" name="Elbow Connector 69"/>
          <p:cNvCxnSpPr>
            <a:stCxn id="49" idx="0"/>
            <a:endCxn id="41" idx="2"/>
          </p:cNvCxnSpPr>
          <p:nvPr/>
        </p:nvCxnSpPr>
        <p:spPr>
          <a:xfrm rot="16200000" flipV="1">
            <a:off x="7597590" y="2530153"/>
            <a:ext cx="200780" cy="12737"/>
          </a:xfrm>
          <a:prstGeom prst="bentConnector3">
            <a:avLst>
              <a:gd name="adj1" fmla="val 50000"/>
            </a:avLst>
          </a:prstGeom>
          <a:ln w="254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93" name="Elbow Connector 69"/>
          <p:cNvCxnSpPr>
            <a:stCxn id="8" idx="2"/>
            <a:endCxn id="6" idx="0"/>
          </p:cNvCxnSpPr>
          <p:nvPr/>
        </p:nvCxnSpPr>
        <p:spPr>
          <a:xfrm rot="16200000" flipH="1">
            <a:off x="4879255" y="3237552"/>
            <a:ext cx="316240" cy="930751"/>
          </a:xfrm>
          <a:prstGeom prst="bentConnector3">
            <a:avLst>
              <a:gd name="adj1" fmla="val 50000"/>
            </a:avLst>
          </a:prstGeom>
          <a:ln w="254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96" name="Elbow Connector 69"/>
          <p:cNvCxnSpPr>
            <a:stCxn id="8" idx="2"/>
            <a:endCxn id="18" idx="0"/>
          </p:cNvCxnSpPr>
          <p:nvPr/>
        </p:nvCxnSpPr>
        <p:spPr>
          <a:xfrm rot="5400000">
            <a:off x="4017836" y="4098972"/>
            <a:ext cx="1108328" cy="12700"/>
          </a:xfrm>
          <a:prstGeom prst="bentConnector3">
            <a:avLst>
              <a:gd name="adj1" fmla="val 50000"/>
            </a:avLst>
          </a:prstGeom>
          <a:ln w="254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99" name="Elbow Connector 69"/>
          <p:cNvCxnSpPr>
            <a:stCxn id="6" idx="3"/>
            <a:endCxn id="53" idx="1"/>
          </p:cNvCxnSpPr>
          <p:nvPr/>
        </p:nvCxnSpPr>
        <p:spPr>
          <a:xfrm flipV="1">
            <a:off x="6289485" y="3897052"/>
            <a:ext cx="802795" cy="258332"/>
          </a:xfrm>
          <a:prstGeom prst="bentConnector3">
            <a:avLst>
              <a:gd name="adj1" fmla="val 50000"/>
            </a:avLst>
          </a:prstGeom>
          <a:ln w="254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311" name="Left Arrow 310"/>
          <p:cNvSpPr/>
          <p:nvPr/>
        </p:nvSpPr>
        <p:spPr>
          <a:xfrm>
            <a:off x="3059832" y="2132856"/>
            <a:ext cx="216024"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12" name="Left Arrow 311"/>
          <p:cNvSpPr/>
          <p:nvPr/>
        </p:nvSpPr>
        <p:spPr>
          <a:xfrm>
            <a:off x="3059832" y="2996952"/>
            <a:ext cx="216024"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17" name="Rounded Rectangle 316"/>
          <p:cNvSpPr/>
          <p:nvPr/>
        </p:nvSpPr>
        <p:spPr>
          <a:xfrm>
            <a:off x="83615" y="1260189"/>
            <a:ext cx="1296144" cy="2465414"/>
          </a:xfrm>
          <a:prstGeom prst="roundRect">
            <a:avLst/>
          </a:prstGeom>
          <a:solidFill>
            <a:srgbClr val="FFE0C1"/>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AU" sz="1050" b="1" dirty="0" smtClean="0">
                <a:solidFill>
                  <a:srgbClr val="194991"/>
                </a:solidFill>
              </a:rPr>
              <a:t>Monitoring and Reporting Framework</a:t>
            </a:r>
            <a:endParaRPr lang="en-AU" sz="1050" b="1" dirty="0">
              <a:solidFill>
                <a:srgbClr val="194991"/>
              </a:solidFill>
            </a:endParaRPr>
          </a:p>
        </p:txBody>
      </p:sp>
      <p:sp>
        <p:nvSpPr>
          <p:cNvPr id="318" name="Rounded Rectangle 317"/>
          <p:cNvSpPr/>
          <p:nvPr/>
        </p:nvSpPr>
        <p:spPr>
          <a:xfrm>
            <a:off x="179512" y="2348880"/>
            <a:ext cx="1152026" cy="297324"/>
          </a:xfrm>
          <a:prstGeom prst="roundRect">
            <a:avLst/>
          </a:prstGeom>
          <a:solidFill>
            <a:srgbClr val="FF9966"/>
          </a:solidFill>
          <a:ln w="9525" cap="flat" cmpd="sng" algn="ctr">
            <a:solidFill>
              <a:schemeClr val="tx2">
                <a:lumMod val="25000"/>
              </a:schemeClr>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indent="-342900" algn="ctr"/>
            <a:r>
              <a:rPr lang="en-AU" sz="1000" b="1" dirty="0" smtClean="0">
                <a:solidFill>
                  <a:srgbClr val="194991"/>
                </a:solidFill>
                <a:latin typeface="AvantGarde Bk BT"/>
                <a:cs typeface="Calibri" pitchFamily="34" charset="0"/>
              </a:rPr>
              <a:t>Community</a:t>
            </a:r>
          </a:p>
        </p:txBody>
      </p:sp>
      <p:sp>
        <p:nvSpPr>
          <p:cNvPr id="319" name="Rounded Rectangle 318"/>
          <p:cNvSpPr/>
          <p:nvPr/>
        </p:nvSpPr>
        <p:spPr>
          <a:xfrm>
            <a:off x="179512" y="2708920"/>
            <a:ext cx="1152026" cy="288032"/>
          </a:xfrm>
          <a:prstGeom prst="roundRect">
            <a:avLst/>
          </a:prstGeom>
          <a:solidFill>
            <a:srgbClr val="FF9966"/>
          </a:solidFill>
          <a:ln w="9525" cap="flat" cmpd="sng" algn="ctr">
            <a:solidFill>
              <a:schemeClr val="tx2">
                <a:lumMod val="25000"/>
              </a:schemeClr>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indent="-342900" algn="ctr"/>
            <a:r>
              <a:rPr lang="en-AU" sz="1000" b="1" dirty="0" smtClean="0">
                <a:solidFill>
                  <a:srgbClr val="194991"/>
                </a:solidFill>
                <a:latin typeface="AvantGarde Bk BT"/>
                <a:cs typeface="Calibri" pitchFamily="34" charset="0"/>
              </a:rPr>
              <a:t>Organisational</a:t>
            </a:r>
          </a:p>
        </p:txBody>
      </p:sp>
      <p:sp>
        <p:nvSpPr>
          <p:cNvPr id="320" name="Rounded Rectangle 319"/>
          <p:cNvSpPr/>
          <p:nvPr/>
        </p:nvSpPr>
        <p:spPr>
          <a:xfrm>
            <a:off x="187076" y="3067432"/>
            <a:ext cx="1152026" cy="289560"/>
          </a:xfrm>
          <a:prstGeom prst="roundRect">
            <a:avLst/>
          </a:prstGeom>
          <a:solidFill>
            <a:srgbClr val="FF9966"/>
          </a:solidFill>
          <a:ln w="9525" cap="flat" cmpd="sng" algn="ctr">
            <a:solidFill>
              <a:schemeClr val="tx2">
                <a:lumMod val="25000"/>
              </a:schemeClr>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indent="-342900" algn="ctr"/>
            <a:r>
              <a:rPr lang="en-AU" sz="1000" b="1" dirty="0" smtClean="0">
                <a:solidFill>
                  <a:srgbClr val="194991"/>
                </a:solidFill>
                <a:latin typeface="AvantGarde Bk BT"/>
                <a:cs typeface="Calibri" pitchFamily="34" charset="0"/>
              </a:rPr>
              <a:t>Management</a:t>
            </a:r>
          </a:p>
        </p:txBody>
      </p:sp>
      <p:sp>
        <p:nvSpPr>
          <p:cNvPr id="321" name="Rounded Rectangle 320"/>
          <p:cNvSpPr/>
          <p:nvPr/>
        </p:nvSpPr>
        <p:spPr>
          <a:xfrm>
            <a:off x="179512" y="1988839"/>
            <a:ext cx="1152026" cy="329229"/>
          </a:xfrm>
          <a:prstGeom prst="roundRect">
            <a:avLst/>
          </a:prstGeom>
          <a:solidFill>
            <a:srgbClr val="FF9966"/>
          </a:solidFill>
          <a:ln w="9525" cap="flat" cmpd="sng" algn="ctr">
            <a:solidFill>
              <a:schemeClr val="tx2">
                <a:lumMod val="25000"/>
              </a:schemeClr>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indent="-342900" algn="ctr"/>
            <a:r>
              <a:rPr lang="en-AU" sz="1000" b="1" dirty="0" smtClean="0">
                <a:solidFill>
                  <a:srgbClr val="194991"/>
                </a:solidFill>
                <a:latin typeface="AvantGarde Bk BT"/>
                <a:cs typeface="Calibri" pitchFamily="34" charset="0"/>
              </a:rPr>
              <a:t>Statutory</a:t>
            </a:r>
          </a:p>
        </p:txBody>
      </p:sp>
      <p:sp>
        <p:nvSpPr>
          <p:cNvPr id="322" name="Left Brace 321"/>
          <p:cNvSpPr/>
          <p:nvPr/>
        </p:nvSpPr>
        <p:spPr>
          <a:xfrm>
            <a:off x="1547664" y="1988840"/>
            <a:ext cx="216024" cy="1368152"/>
          </a:xfrm>
          <a:prstGeom prst="leftBrace">
            <a:avLst/>
          </a:prstGeom>
          <a:ln w="15875">
            <a:solidFill>
              <a:schemeClr val="tx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cxnSp>
        <p:nvCxnSpPr>
          <p:cNvPr id="330" name="Straight Arrow Connector 329"/>
          <p:cNvCxnSpPr>
            <a:stCxn id="7" idx="2"/>
            <a:endCxn id="8" idx="0"/>
          </p:cNvCxnSpPr>
          <p:nvPr/>
        </p:nvCxnSpPr>
        <p:spPr>
          <a:xfrm>
            <a:off x="4572000" y="2547967"/>
            <a:ext cx="0" cy="304969"/>
          </a:xfrm>
          <a:prstGeom prst="straightConnector1">
            <a:avLst/>
          </a:prstGeom>
          <a:ln w="254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9494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Sustainable Service Delivery</a:t>
            </a:r>
            <a:endParaRPr lang="en-AU" dirty="0"/>
          </a:p>
        </p:txBody>
      </p:sp>
      <p:sp>
        <p:nvSpPr>
          <p:cNvPr id="3" name="Content Placeholder 2"/>
          <p:cNvSpPr>
            <a:spLocks noGrp="1"/>
          </p:cNvSpPr>
          <p:nvPr>
            <p:ph idx="1"/>
          </p:nvPr>
        </p:nvSpPr>
        <p:spPr>
          <a:xfrm>
            <a:off x="107504" y="1340768"/>
            <a:ext cx="8435280" cy="5328592"/>
          </a:xfrm>
        </p:spPr>
        <p:txBody>
          <a:bodyPr>
            <a:normAutofit/>
          </a:bodyPr>
          <a:lstStyle/>
          <a:p>
            <a:pPr lvl="0">
              <a:buNone/>
            </a:pPr>
            <a:r>
              <a:rPr lang="en-US" sz="3200" dirty="0" smtClean="0">
                <a:solidFill>
                  <a:srgbClr val="FF6600"/>
                </a:solidFill>
              </a:rPr>
              <a:t>Key questions:</a:t>
            </a:r>
            <a:endParaRPr lang="en-US" sz="2800" dirty="0" smtClean="0">
              <a:solidFill>
                <a:srgbClr val="FF6600"/>
              </a:solidFill>
            </a:endParaRPr>
          </a:p>
          <a:p>
            <a:pPr lvl="0">
              <a:buNone/>
            </a:pPr>
            <a:endParaRPr lang="en-US" sz="2800" dirty="0" smtClean="0">
              <a:solidFill>
                <a:srgbClr val="FF6600"/>
              </a:solidFill>
            </a:endParaRPr>
          </a:p>
          <a:p>
            <a:r>
              <a:rPr lang="en-US" sz="2800" dirty="0" smtClean="0"/>
              <a:t>What are the current services that Council provides to the community?</a:t>
            </a:r>
          </a:p>
          <a:p>
            <a:r>
              <a:rPr lang="en-US" sz="2800" dirty="0" smtClean="0">
                <a:solidFill>
                  <a:srgbClr val="FF6600"/>
                </a:solidFill>
              </a:rPr>
              <a:t>Is the current service delivery model sustainable?</a:t>
            </a:r>
          </a:p>
          <a:p>
            <a:r>
              <a:rPr lang="en-US" sz="2800" dirty="0" smtClean="0"/>
              <a:t>Is Council delivering the most appropriate services to the community within its financial capacity?</a:t>
            </a:r>
          </a:p>
          <a:p>
            <a:r>
              <a:rPr lang="en-US" sz="2800" dirty="0" smtClean="0">
                <a:solidFill>
                  <a:srgbClr val="FF6600"/>
                </a:solidFill>
              </a:rPr>
              <a:t>Is Council delivering these services in the most efficient manner? </a:t>
            </a:r>
          </a:p>
        </p:txBody>
      </p:sp>
    </p:spTree>
    <p:extLst>
      <p:ext uri="{BB962C8B-B14F-4D97-AF65-F5344CB8AC3E}">
        <p14:creationId xmlns:p14="http://schemas.microsoft.com/office/powerpoint/2010/main" val="2900997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Service Planning and Delivery</a:t>
            </a:r>
            <a:endParaRPr lang="en-AU" dirty="0"/>
          </a:p>
        </p:txBody>
      </p:sp>
      <p:sp>
        <p:nvSpPr>
          <p:cNvPr id="3" name="Content Placeholder 2"/>
          <p:cNvSpPr>
            <a:spLocks noGrp="1"/>
          </p:cNvSpPr>
          <p:nvPr>
            <p:ph idx="1"/>
          </p:nvPr>
        </p:nvSpPr>
        <p:spPr>
          <a:xfrm>
            <a:off x="251520" y="1052736"/>
            <a:ext cx="8435280" cy="5112568"/>
          </a:xfrm>
        </p:spPr>
        <p:txBody>
          <a:bodyPr>
            <a:normAutofit fontScale="92500" lnSpcReduction="10000"/>
          </a:bodyPr>
          <a:lstStyle/>
          <a:p>
            <a:pPr lvl="0">
              <a:buNone/>
            </a:pPr>
            <a:r>
              <a:rPr lang="en-US" sz="3000" dirty="0" smtClean="0">
                <a:solidFill>
                  <a:srgbClr val="FF6600"/>
                </a:solidFill>
              </a:rPr>
              <a:t>Traditional Approach</a:t>
            </a:r>
          </a:p>
          <a:p>
            <a:r>
              <a:rPr lang="en-US" sz="2600" dirty="0" smtClean="0"/>
              <a:t>Service levels and capital investment often aspirational</a:t>
            </a:r>
          </a:p>
          <a:p>
            <a:r>
              <a:rPr lang="en-US" sz="2600" dirty="0" smtClean="0"/>
              <a:t>Service levels </a:t>
            </a:r>
            <a:r>
              <a:rPr lang="en-US" sz="2600" u="sng" dirty="0" smtClean="0"/>
              <a:t>driven</a:t>
            </a:r>
            <a:r>
              <a:rPr lang="en-US" sz="2600" dirty="0" smtClean="0"/>
              <a:t> by financial constraints</a:t>
            </a:r>
          </a:p>
          <a:p>
            <a:r>
              <a:rPr lang="en-US" sz="2600" dirty="0" smtClean="0"/>
              <a:t>Often over promise and under deliver (when compared to Service Plans)</a:t>
            </a:r>
          </a:p>
          <a:p>
            <a:pPr lvl="0">
              <a:buNone/>
            </a:pPr>
            <a:r>
              <a:rPr lang="en-US" sz="3000" dirty="0" smtClean="0">
                <a:solidFill>
                  <a:srgbClr val="FF6600"/>
                </a:solidFill>
              </a:rPr>
              <a:t>New Approach</a:t>
            </a:r>
          </a:p>
          <a:p>
            <a:pPr lvl="0"/>
            <a:r>
              <a:rPr lang="en-US" sz="2600" dirty="0" smtClean="0"/>
              <a:t>Service standards and capital investment agreed and set at achievable levels</a:t>
            </a:r>
          </a:p>
          <a:p>
            <a:pPr lvl="0"/>
            <a:r>
              <a:rPr lang="en-US" sz="2600" dirty="0" smtClean="0"/>
              <a:t>Levels of Service adjusted to meet financial constraints with  full knowledge of end user </a:t>
            </a:r>
          </a:p>
          <a:p>
            <a:pPr lvl="0"/>
            <a:r>
              <a:rPr lang="en-US" sz="2600" dirty="0" smtClean="0"/>
              <a:t>Promises are delivered</a:t>
            </a:r>
          </a:p>
          <a:p>
            <a:pPr lvl="0"/>
            <a:r>
              <a:rPr lang="en-US" sz="2600" dirty="0" smtClean="0"/>
              <a:t>Greater integrity, transparency and accountability</a:t>
            </a:r>
          </a:p>
        </p:txBody>
      </p:sp>
    </p:spTree>
    <p:extLst>
      <p:ext uri="{BB962C8B-B14F-4D97-AF65-F5344CB8AC3E}">
        <p14:creationId xmlns:p14="http://schemas.microsoft.com/office/powerpoint/2010/main" val="1725758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View 2: the parks view</a:t>
            </a:r>
            <a:endParaRPr lang="en-AU" dirty="0"/>
          </a:p>
        </p:txBody>
      </p:sp>
      <p:sp>
        <p:nvSpPr>
          <p:cNvPr id="3" name="Content Placeholder 2"/>
          <p:cNvSpPr>
            <a:spLocks noGrp="1"/>
          </p:cNvSpPr>
          <p:nvPr>
            <p:ph idx="1"/>
          </p:nvPr>
        </p:nvSpPr>
        <p:spPr/>
        <p:txBody>
          <a:bodyPr>
            <a:normAutofit fontScale="92500" lnSpcReduction="20000"/>
          </a:bodyPr>
          <a:lstStyle/>
          <a:p>
            <a:pPr marL="0" indent="0">
              <a:buNone/>
            </a:pPr>
            <a:r>
              <a:rPr lang="en-AU" b="1" dirty="0" smtClean="0"/>
              <a:t>Develop a Parks Asset Management Plan </a:t>
            </a:r>
            <a:r>
              <a:rPr lang="en-AU" dirty="0" smtClean="0"/>
              <a:t>(must do)</a:t>
            </a:r>
          </a:p>
          <a:p>
            <a:r>
              <a:rPr lang="en-AU" dirty="0" smtClean="0"/>
              <a:t>Needs to take account of relevant legislation</a:t>
            </a:r>
          </a:p>
          <a:p>
            <a:pPr lvl="1"/>
            <a:r>
              <a:rPr lang="en-AU" dirty="0" smtClean="0"/>
              <a:t>LG Act, RM Act, Road Safety Act, Planning &amp; Environment Act, OH&amp;S Act, Council’s local laws</a:t>
            </a:r>
          </a:p>
          <a:p>
            <a:r>
              <a:rPr lang="en-AU" dirty="0" smtClean="0"/>
              <a:t>Needs to be integrated with:</a:t>
            </a:r>
          </a:p>
          <a:p>
            <a:pPr lvl="1"/>
            <a:r>
              <a:rPr lang="en-AU" dirty="0" smtClean="0"/>
              <a:t>Council LTFP</a:t>
            </a:r>
          </a:p>
          <a:p>
            <a:pPr lvl="1"/>
            <a:r>
              <a:rPr lang="en-AU" dirty="0" smtClean="0"/>
              <a:t>Council Plan (4 years)</a:t>
            </a:r>
          </a:p>
          <a:p>
            <a:pPr lvl="1"/>
            <a:r>
              <a:rPr lang="en-AU" dirty="0" smtClean="0"/>
              <a:t>SRP</a:t>
            </a:r>
          </a:p>
          <a:p>
            <a:pPr lvl="1"/>
            <a:r>
              <a:rPr lang="en-AU" dirty="0" smtClean="0"/>
              <a:t>Budget</a:t>
            </a:r>
          </a:p>
          <a:p>
            <a:pPr lvl="1"/>
            <a:r>
              <a:rPr lang="en-AU" dirty="0" smtClean="0"/>
              <a:t>Other AMPs (</a:t>
            </a:r>
            <a:r>
              <a:rPr lang="en-AU" dirty="0" err="1" smtClean="0"/>
              <a:t>eg</a:t>
            </a:r>
            <a:r>
              <a:rPr lang="en-AU" dirty="0" smtClean="0"/>
              <a:t>. Buildings)</a:t>
            </a:r>
          </a:p>
          <a:p>
            <a:pPr lvl="1"/>
            <a:r>
              <a:rPr lang="en-AU" dirty="0" smtClean="0"/>
              <a:t>Inspection and maintenance strategies </a:t>
            </a:r>
          </a:p>
          <a:p>
            <a:pPr lvl="1"/>
            <a:endParaRPr lang="en-AU" dirty="0"/>
          </a:p>
        </p:txBody>
      </p:sp>
    </p:spTree>
    <p:extLst>
      <p:ext uri="{BB962C8B-B14F-4D97-AF65-F5344CB8AC3E}">
        <p14:creationId xmlns:p14="http://schemas.microsoft.com/office/powerpoint/2010/main" val="923300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Service Planning/Review</a:t>
            </a:r>
            <a:endParaRPr lang="en-AU" dirty="0"/>
          </a:p>
        </p:txBody>
      </p:sp>
      <p:sp>
        <p:nvSpPr>
          <p:cNvPr id="5" name="Content Placeholder 4"/>
          <p:cNvSpPr>
            <a:spLocks noGrp="1"/>
          </p:cNvSpPr>
          <p:nvPr>
            <p:ph idx="1"/>
          </p:nvPr>
        </p:nvSpPr>
        <p:spPr/>
        <p:txBody>
          <a:bodyPr/>
          <a:lstStyle/>
          <a:p>
            <a:endParaRPr lang="en-AU"/>
          </a:p>
        </p:txBody>
      </p:sp>
      <p:graphicFrame>
        <p:nvGraphicFramePr>
          <p:cNvPr id="6" name="Diagram 5"/>
          <p:cNvGraphicFramePr/>
          <p:nvPr>
            <p:extLst>
              <p:ext uri="{D42A27DB-BD31-4B8C-83A1-F6EECF244321}">
                <p14:modId xmlns:p14="http://schemas.microsoft.com/office/powerpoint/2010/main" val="3051132367"/>
              </p:ext>
            </p:extLst>
          </p:nvPr>
        </p:nvGraphicFramePr>
        <p:xfrm>
          <a:off x="323528" y="1214488"/>
          <a:ext cx="8568952"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1303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‘Fictional’ case studies</a:t>
            </a:r>
            <a:endParaRPr lang="en-AU" dirty="0"/>
          </a:p>
        </p:txBody>
      </p:sp>
      <p:sp>
        <p:nvSpPr>
          <p:cNvPr id="3" name="Content Placeholder 2"/>
          <p:cNvSpPr>
            <a:spLocks noGrp="1"/>
          </p:cNvSpPr>
          <p:nvPr>
            <p:ph idx="1"/>
          </p:nvPr>
        </p:nvSpPr>
        <p:spPr>
          <a:xfrm>
            <a:off x="539552" y="1340768"/>
            <a:ext cx="8229600" cy="4525963"/>
          </a:xfrm>
        </p:spPr>
        <p:txBody>
          <a:bodyPr>
            <a:normAutofit fontScale="85000" lnSpcReduction="20000"/>
          </a:bodyPr>
          <a:lstStyle/>
          <a:p>
            <a:pPr marL="514350" indent="-514350">
              <a:buFont typeface="+mj-lt"/>
              <a:buAutoNum type="arabicPeriod"/>
            </a:pPr>
            <a:r>
              <a:rPr lang="en-AU" dirty="0" smtClean="0"/>
              <a:t>Council A does not have an AMP for parks, does not know what it owns, crews go out every day and ……………………..</a:t>
            </a:r>
          </a:p>
          <a:p>
            <a:pPr marL="514350" indent="-514350">
              <a:buFont typeface="+mj-lt"/>
              <a:buAutoNum type="arabicPeriod"/>
            </a:pPr>
            <a:r>
              <a:rPr lang="en-AU" dirty="0" smtClean="0"/>
              <a:t>Council B spends $50,000 on parks maintenance (</a:t>
            </a:r>
            <a:r>
              <a:rPr lang="en-AU" dirty="0" err="1" smtClean="0"/>
              <a:t>incl</a:t>
            </a:r>
            <a:r>
              <a:rPr lang="en-AU" dirty="0" smtClean="0"/>
              <a:t> equipment) every year but is contributing nothing to asset renewal </a:t>
            </a:r>
          </a:p>
          <a:p>
            <a:pPr marL="514350" indent="-514350">
              <a:buFont typeface="+mj-lt"/>
              <a:buAutoNum type="arabicPeriod"/>
            </a:pPr>
            <a:r>
              <a:rPr lang="en-AU" dirty="0" smtClean="0"/>
              <a:t>Council C has an AMP and is now contributing $30,000 to parks asset renewal every year</a:t>
            </a:r>
          </a:p>
          <a:p>
            <a:pPr marL="514350" indent="-514350">
              <a:buFont typeface="+mj-lt"/>
              <a:buAutoNum type="arabicPeriod"/>
            </a:pPr>
            <a:r>
              <a:rPr lang="en-AU" dirty="0" smtClean="0"/>
              <a:t>Using GPS trackers, Council D has improved equipment utilisation hours by 20% in the past year</a:t>
            </a:r>
          </a:p>
          <a:p>
            <a:pPr marL="514350" indent="-514350">
              <a:buFont typeface="+mj-lt"/>
              <a:buAutoNum type="arabicPeriod"/>
            </a:pPr>
            <a:r>
              <a:rPr lang="en-AU" dirty="0" smtClean="0"/>
              <a:t>UK Council: would like to maintain its parks but works with the community to deliver outcomes</a:t>
            </a:r>
          </a:p>
          <a:p>
            <a:pPr marL="514350" indent="-514350">
              <a:buFont typeface="+mj-lt"/>
              <a:buAutoNum type="arabicPeriod"/>
            </a:pPr>
            <a:endParaRPr lang="en-AU" dirty="0"/>
          </a:p>
        </p:txBody>
      </p:sp>
    </p:spTree>
    <p:extLst>
      <p:ext uri="{BB962C8B-B14F-4D97-AF65-F5344CB8AC3E}">
        <p14:creationId xmlns:p14="http://schemas.microsoft.com/office/powerpoint/2010/main" val="3625655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 MAV Step AM/Sustainability Program</a:t>
            </a:r>
            <a:endParaRPr lang="en-AU" dirty="0"/>
          </a:p>
        </p:txBody>
      </p:sp>
      <p:sp>
        <p:nvSpPr>
          <p:cNvPr id="3" name="Content Placeholder 2"/>
          <p:cNvSpPr>
            <a:spLocks noGrp="1"/>
          </p:cNvSpPr>
          <p:nvPr>
            <p:ph idx="1"/>
          </p:nvPr>
        </p:nvSpPr>
        <p:spPr/>
        <p:txBody>
          <a:bodyPr/>
          <a:lstStyle/>
          <a:p>
            <a:pPr marL="0" indent="0">
              <a:buNone/>
            </a:pPr>
            <a:r>
              <a:rPr lang="en-AU" dirty="0" smtClean="0"/>
              <a:t>Objective</a:t>
            </a:r>
          </a:p>
          <a:p>
            <a:pPr marL="0" indent="0">
              <a:buNone/>
            </a:pPr>
            <a:r>
              <a:rPr lang="en-AU" dirty="0" smtClean="0"/>
              <a:t>Improve Council capacity to manage assets and improve Council sustainability </a:t>
            </a:r>
          </a:p>
          <a:p>
            <a:endParaRPr lang="en-AU" dirty="0"/>
          </a:p>
        </p:txBody>
      </p:sp>
    </p:spTree>
    <p:extLst>
      <p:ext uri="{BB962C8B-B14F-4D97-AF65-F5344CB8AC3E}">
        <p14:creationId xmlns:p14="http://schemas.microsoft.com/office/powerpoint/2010/main" val="768140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dirty="0"/>
          </a:p>
        </p:txBody>
      </p:sp>
      <p:sp>
        <p:nvSpPr>
          <p:cNvPr id="3" name="Title 2"/>
          <p:cNvSpPr>
            <a:spLocks noGrp="1"/>
          </p:cNvSpPr>
          <p:nvPr>
            <p:ph type="title"/>
          </p:nvPr>
        </p:nvSpPr>
        <p:spPr/>
        <p:txBody>
          <a:bodyPr/>
          <a:lstStyle/>
          <a:p>
            <a:r>
              <a:rPr lang="en-AU" dirty="0" smtClean="0"/>
              <a:t>Renewal Gap – All Councils</a:t>
            </a:r>
            <a:endParaRPr lang="en-AU" dirty="0"/>
          </a:p>
        </p:txBody>
      </p:sp>
      <p:pic>
        <p:nvPicPr>
          <p:cNvPr id="1026" name="Picture 2"/>
          <p:cNvPicPr>
            <a:picLocks noChangeAspect="1" noChangeArrowheads="1"/>
          </p:cNvPicPr>
          <p:nvPr/>
        </p:nvPicPr>
        <p:blipFill>
          <a:blip r:embed="rId2" cstate="print"/>
          <a:srcRect/>
          <a:stretch>
            <a:fillRect/>
          </a:stretch>
        </p:blipFill>
        <p:spPr bwMode="auto">
          <a:xfrm>
            <a:off x="444399" y="1484784"/>
            <a:ext cx="8255201" cy="4794023"/>
          </a:xfrm>
          <a:prstGeom prst="rect">
            <a:avLst/>
          </a:prstGeom>
          <a:noFill/>
          <a:ln w="9525">
            <a:noFill/>
            <a:miter lim="800000"/>
            <a:headEnd/>
            <a:tailEnd/>
          </a:ln>
          <a:effectLst/>
        </p:spPr>
      </p:pic>
    </p:spTree>
    <p:extLst>
      <p:ext uri="{BB962C8B-B14F-4D97-AF65-F5344CB8AC3E}">
        <p14:creationId xmlns:p14="http://schemas.microsoft.com/office/powerpoint/2010/main" val="2541340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dirty="0"/>
          </a:p>
        </p:txBody>
      </p:sp>
      <p:sp>
        <p:nvSpPr>
          <p:cNvPr id="3" name="Title 2"/>
          <p:cNvSpPr>
            <a:spLocks noGrp="1"/>
          </p:cNvSpPr>
          <p:nvPr>
            <p:ph type="title"/>
          </p:nvPr>
        </p:nvSpPr>
        <p:spPr/>
        <p:txBody>
          <a:bodyPr>
            <a:normAutofit fontScale="90000"/>
          </a:bodyPr>
          <a:lstStyle/>
          <a:p>
            <a:r>
              <a:rPr lang="en-AU" dirty="0" smtClean="0"/>
              <a:t>Cumulative Renewal Gap – All Councils</a:t>
            </a:r>
            <a:endParaRPr lang="en-AU" dirty="0"/>
          </a:p>
        </p:txBody>
      </p:sp>
      <p:pic>
        <p:nvPicPr>
          <p:cNvPr id="2050" name="Picture 2"/>
          <p:cNvPicPr>
            <a:picLocks noChangeAspect="1" noChangeArrowheads="1"/>
          </p:cNvPicPr>
          <p:nvPr/>
        </p:nvPicPr>
        <p:blipFill>
          <a:blip r:embed="rId2" cstate="print"/>
          <a:srcRect/>
          <a:stretch>
            <a:fillRect/>
          </a:stretch>
        </p:blipFill>
        <p:spPr bwMode="auto">
          <a:xfrm>
            <a:off x="323528" y="1484784"/>
            <a:ext cx="8496944" cy="5045514"/>
          </a:xfrm>
          <a:prstGeom prst="rect">
            <a:avLst/>
          </a:prstGeom>
          <a:noFill/>
          <a:ln w="9525">
            <a:noFill/>
            <a:miter lim="800000"/>
            <a:headEnd/>
            <a:tailEnd/>
          </a:ln>
          <a:effectLst/>
        </p:spPr>
      </p:pic>
    </p:spTree>
    <p:extLst>
      <p:ext uri="{BB962C8B-B14F-4D97-AF65-F5344CB8AC3E}">
        <p14:creationId xmlns:p14="http://schemas.microsoft.com/office/powerpoint/2010/main" val="36657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If a Council consistently achieves a modest positive operating surplus, and has soundly based projections showing that it can continue to do so in future, having regard to asset management and its community’s service level needs, then it is financially sustainable.</a:t>
            </a:r>
            <a:endParaRPr lang="en-AU" sz="2000" dirty="0" smtClean="0"/>
          </a:p>
          <a:p>
            <a:endParaRPr lang="en-AU" dirty="0"/>
          </a:p>
        </p:txBody>
      </p:sp>
      <p:sp>
        <p:nvSpPr>
          <p:cNvPr id="3" name="Title 2"/>
          <p:cNvSpPr>
            <a:spLocks noGrp="1"/>
          </p:cNvSpPr>
          <p:nvPr>
            <p:ph type="title"/>
          </p:nvPr>
        </p:nvSpPr>
        <p:spPr/>
        <p:txBody>
          <a:bodyPr>
            <a:normAutofit/>
          </a:bodyPr>
          <a:lstStyle/>
          <a:p>
            <a:r>
              <a:rPr lang="en-US" dirty="0" smtClean="0"/>
              <a:t>Underlying Operating Result</a:t>
            </a:r>
            <a:endParaRPr lang="en-AU" dirty="0"/>
          </a:p>
        </p:txBody>
      </p:sp>
      <p:pic>
        <p:nvPicPr>
          <p:cNvPr id="3075" name="Picture 3"/>
          <p:cNvPicPr>
            <a:picLocks noChangeAspect="1" noChangeArrowheads="1"/>
          </p:cNvPicPr>
          <p:nvPr/>
        </p:nvPicPr>
        <p:blipFill>
          <a:blip r:embed="rId2" cstate="print"/>
          <a:srcRect/>
          <a:stretch>
            <a:fillRect/>
          </a:stretch>
        </p:blipFill>
        <p:spPr bwMode="auto">
          <a:xfrm>
            <a:off x="1907704" y="3284984"/>
            <a:ext cx="5256584" cy="2605776"/>
          </a:xfrm>
          <a:prstGeom prst="rect">
            <a:avLst/>
          </a:prstGeom>
          <a:noFill/>
          <a:ln w="9525">
            <a:noFill/>
            <a:miter lim="800000"/>
            <a:headEnd/>
            <a:tailEnd/>
          </a:ln>
          <a:effectLst/>
        </p:spPr>
      </p:pic>
    </p:spTree>
    <p:extLst>
      <p:ext uri="{BB962C8B-B14F-4D97-AF65-F5344CB8AC3E}">
        <p14:creationId xmlns:p14="http://schemas.microsoft.com/office/powerpoint/2010/main" val="109384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Parks are important</a:t>
            </a:r>
            <a:endParaRPr lang="en-AU" dirty="0"/>
          </a:p>
        </p:txBody>
      </p:sp>
      <p:sp>
        <p:nvSpPr>
          <p:cNvPr id="3" name="Content Placeholder 2"/>
          <p:cNvSpPr>
            <a:spLocks noGrp="1"/>
          </p:cNvSpPr>
          <p:nvPr>
            <p:ph idx="1"/>
          </p:nvPr>
        </p:nvSpPr>
        <p:spPr/>
        <p:txBody>
          <a:bodyPr/>
          <a:lstStyle/>
          <a:p>
            <a:r>
              <a:rPr lang="en-AU" dirty="0" smtClean="0"/>
              <a:t>Most Councils have a vision: </a:t>
            </a:r>
          </a:p>
          <a:p>
            <a:pPr marL="457200" lvl="1" indent="0">
              <a:buNone/>
            </a:pPr>
            <a:r>
              <a:rPr lang="en-AU" dirty="0" smtClean="0"/>
              <a:t>‘…….great place to live, work and visit’</a:t>
            </a:r>
          </a:p>
          <a:p>
            <a:pPr lvl="1"/>
            <a:endParaRPr lang="en-AU" dirty="0"/>
          </a:p>
          <a:p>
            <a:r>
              <a:rPr lang="en-AU" dirty="0" smtClean="0"/>
              <a:t>Most people want to live in a ‘nice place’</a:t>
            </a:r>
          </a:p>
          <a:p>
            <a:endParaRPr lang="en-AU" dirty="0"/>
          </a:p>
          <a:p>
            <a:r>
              <a:rPr lang="en-AU" dirty="0" smtClean="0"/>
              <a:t>Parks, gardens and playgrounds play a key role in the above</a:t>
            </a:r>
            <a:endParaRPr lang="en-AU" dirty="0"/>
          </a:p>
        </p:txBody>
      </p:sp>
    </p:spTree>
    <p:extLst>
      <p:ext uri="{BB962C8B-B14F-4D97-AF65-F5344CB8AC3E}">
        <p14:creationId xmlns:p14="http://schemas.microsoft.com/office/powerpoint/2010/main" val="1222765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a:p>
        </p:txBody>
      </p:sp>
      <p:sp>
        <p:nvSpPr>
          <p:cNvPr id="3" name="Title 2"/>
          <p:cNvSpPr>
            <a:spLocks noGrp="1"/>
          </p:cNvSpPr>
          <p:nvPr>
            <p:ph type="title"/>
          </p:nvPr>
        </p:nvSpPr>
        <p:spPr/>
        <p:txBody>
          <a:bodyPr/>
          <a:lstStyle/>
          <a:p>
            <a:r>
              <a:rPr lang="en-AU" dirty="0" smtClean="0"/>
              <a:t>Benchmarking</a:t>
            </a:r>
            <a:endParaRPr lang="en-AU" dirty="0"/>
          </a:p>
        </p:txBody>
      </p:sp>
      <p:pic>
        <p:nvPicPr>
          <p:cNvPr id="1026" name="Picture 2"/>
          <p:cNvPicPr>
            <a:picLocks noChangeAspect="1" noChangeArrowheads="1"/>
          </p:cNvPicPr>
          <p:nvPr/>
        </p:nvPicPr>
        <p:blipFill>
          <a:blip r:embed="rId2" cstate="print"/>
          <a:srcRect/>
          <a:stretch>
            <a:fillRect/>
          </a:stretch>
        </p:blipFill>
        <p:spPr bwMode="auto">
          <a:xfrm>
            <a:off x="539552" y="1484784"/>
            <a:ext cx="7995988" cy="4733465"/>
          </a:xfrm>
          <a:prstGeom prst="rect">
            <a:avLst/>
          </a:prstGeom>
          <a:noFill/>
          <a:ln w="9525">
            <a:noFill/>
            <a:miter lim="800000"/>
            <a:headEnd/>
            <a:tailEnd/>
          </a:ln>
          <a:effectLst/>
        </p:spPr>
      </p:pic>
    </p:spTree>
    <p:extLst>
      <p:ext uri="{BB962C8B-B14F-4D97-AF65-F5344CB8AC3E}">
        <p14:creationId xmlns:p14="http://schemas.microsoft.com/office/powerpoint/2010/main" val="3197582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endParaRPr lang="en-AU"/>
          </a:p>
        </p:txBody>
      </p:sp>
      <p:sp>
        <p:nvSpPr>
          <p:cNvPr id="5" name="Title 4"/>
          <p:cNvSpPr>
            <a:spLocks noGrp="1"/>
          </p:cNvSpPr>
          <p:nvPr>
            <p:ph type="title"/>
          </p:nvPr>
        </p:nvSpPr>
        <p:spPr/>
        <p:txBody>
          <a:bodyPr/>
          <a:lstStyle/>
          <a:p>
            <a:r>
              <a:rPr lang="en-AU" dirty="0" smtClean="0"/>
              <a:t>NAMAF Performance - 2012</a:t>
            </a:r>
            <a:endParaRPr lang="en-AU" dirty="0"/>
          </a:p>
        </p:txBody>
      </p:sp>
      <p:pic>
        <p:nvPicPr>
          <p:cNvPr id="4098" name="Picture 2"/>
          <p:cNvPicPr>
            <a:picLocks noChangeAspect="1" noChangeArrowheads="1"/>
          </p:cNvPicPr>
          <p:nvPr/>
        </p:nvPicPr>
        <p:blipFill>
          <a:blip r:embed="rId2" cstate="print"/>
          <a:srcRect/>
          <a:stretch>
            <a:fillRect/>
          </a:stretch>
        </p:blipFill>
        <p:spPr bwMode="auto">
          <a:xfrm>
            <a:off x="1" y="1554966"/>
            <a:ext cx="9144000" cy="4783399"/>
          </a:xfrm>
          <a:prstGeom prst="rect">
            <a:avLst/>
          </a:prstGeom>
          <a:noFill/>
          <a:ln w="9525">
            <a:noFill/>
            <a:miter lim="800000"/>
            <a:headEnd/>
            <a:tailEnd/>
          </a:ln>
          <a:effectLst/>
        </p:spPr>
      </p:pic>
    </p:spTree>
    <p:extLst>
      <p:ext uri="{BB962C8B-B14F-4D97-AF65-F5344CB8AC3E}">
        <p14:creationId xmlns:p14="http://schemas.microsoft.com/office/powerpoint/2010/main" val="1086797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971600" y="1556792"/>
          <a:ext cx="6840760" cy="2411416"/>
        </p:xfrm>
        <a:graphic>
          <a:graphicData uri="http://schemas.openxmlformats.org/drawingml/2006/table">
            <a:tbl>
              <a:tblPr/>
              <a:tblGrid>
                <a:gridCol w="2408617"/>
                <a:gridCol w="4432143"/>
              </a:tblGrid>
              <a:tr h="301427">
                <a:tc>
                  <a:txBody>
                    <a:bodyPr/>
                    <a:lstStyle/>
                    <a:p>
                      <a:pPr>
                        <a:spcBef>
                          <a:spcPts val="600"/>
                        </a:spcBef>
                        <a:spcAft>
                          <a:spcPts val="0"/>
                        </a:spcAft>
                      </a:pPr>
                      <a:r>
                        <a:rPr lang="en-AU" sz="1600" b="1" dirty="0">
                          <a:solidFill>
                            <a:srgbClr val="000000"/>
                          </a:solidFill>
                          <a:latin typeface="Arial" pitchFamily="34" charset="0"/>
                          <a:ea typeface="Times New Roman"/>
                          <a:cs typeface="Arial" pitchFamily="34" charset="0"/>
                        </a:rPr>
                        <a:t>Region</a:t>
                      </a:r>
                      <a:endParaRPr lang="en-AU" sz="20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Bef>
                          <a:spcPts val="600"/>
                        </a:spcBef>
                        <a:spcAft>
                          <a:spcPts val="0"/>
                        </a:spcAft>
                      </a:pPr>
                      <a:r>
                        <a:rPr lang="en-AU" sz="1600" b="1" dirty="0">
                          <a:solidFill>
                            <a:srgbClr val="000000"/>
                          </a:solidFill>
                          <a:latin typeface="Arial" pitchFamily="34" charset="0"/>
                          <a:ea typeface="Times New Roman"/>
                          <a:cs typeface="Arial" pitchFamily="34" charset="0"/>
                        </a:rPr>
                        <a:t>Average </a:t>
                      </a:r>
                      <a:r>
                        <a:rPr lang="en-AU" sz="1600" b="1" dirty="0" smtClean="0">
                          <a:solidFill>
                            <a:srgbClr val="000000"/>
                          </a:solidFill>
                          <a:latin typeface="Arial" pitchFamily="34" charset="0"/>
                          <a:ea typeface="Times New Roman"/>
                          <a:cs typeface="Arial" pitchFamily="34" charset="0"/>
                        </a:rPr>
                        <a:t>Improvement 2010 to 2011</a:t>
                      </a:r>
                      <a:endParaRPr lang="en-AU" sz="20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01427">
                <a:tc>
                  <a:txBody>
                    <a:bodyPr/>
                    <a:lstStyle/>
                    <a:p>
                      <a:pPr>
                        <a:spcBef>
                          <a:spcPts val="600"/>
                        </a:spcBef>
                        <a:spcAft>
                          <a:spcPts val="0"/>
                        </a:spcAft>
                      </a:pPr>
                      <a:r>
                        <a:rPr lang="en-AU" sz="1600" dirty="0">
                          <a:solidFill>
                            <a:srgbClr val="000000"/>
                          </a:solidFill>
                          <a:latin typeface="Arial" pitchFamily="34" charset="0"/>
                          <a:ea typeface="Times New Roman"/>
                          <a:cs typeface="Arial" pitchFamily="34" charset="0"/>
                        </a:rPr>
                        <a:t>North East</a:t>
                      </a:r>
                      <a:endParaRPr lang="en-AU" sz="20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AU" sz="1600" dirty="0">
                          <a:solidFill>
                            <a:srgbClr val="000000"/>
                          </a:solidFill>
                          <a:latin typeface="Arial" pitchFamily="34" charset="0"/>
                          <a:ea typeface="Times New Roman"/>
                          <a:cs typeface="Arial" pitchFamily="34" charset="0"/>
                        </a:rPr>
                        <a:t>22.52%</a:t>
                      </a:r>
                      <a:endParaRPr lang="en-AU" sz="20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427">
                <a:tc>
                  <a:txBody>
                    <a:bodyPr/>
                    <a:lstStyle/>
                    <a:p>
                      <a:pPr>
                        <a:spcBef>
                          <a:spcPts val="600"/>
                        </a:spcBef>
                        <a:spcAft>
                          <a:spcPts val="0"/>
                        </a:spcAft>
                      </a:pPr>
                      <a:r>
                        <a:rPr lang="en-AU" sz="1600" dirty="0">
                          <a:solidFill>
                            <a:srgbClr val="000000"/>
                          </a:solidFill>
                          <a:latin typeface="Arial" pitchFamily="34" charset="0"/>
                          <a:ea typeface="Times New Roman"/>
                          <a:cs typeface="Arial" pitchFamily="34" charset="0"/>
                        </a:rPr>
                        <a:t>North West</a:t>
                      </a:r>
                      <a:endParaRPr lang="en-AU" sz="20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AU" sz="1600" dirty="0">
                          <a:solidFill>
                            <a:srgbClr val="000000"/>
                          </a:solidFill>
                          <a:latin typeface="Arial" pitchFamily="34" charset="0"/>
                          <a:ea typeface="Times New Roman"/>
                          <a:cs typeface="Arial" pitchFamily="34" charset="0"/>
                        </a:rPr>
                        <a:t>24.32%</a:t>
                      </a:r>
                      <a:endParaRPr lang="en-AU" sz="20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427">
                <a:tc>
                  <a:txBody>
                    <a:bodyPr/>
                    <a:lstStyle/>
                    <a:p>
                      <a:pPr>
                        <a:spcBef>
                          <a:spcPts val="600"/>
                        </a:spcBef>
                        <a:spcAft>
                          <a:spcPts val="0"/>
                        </a:spcAft>
                      </a:pPr>
                      <a:r>
                        <a:rPr lang="en-AU" sz="1600" dirty="0">
                          <a:solidFill>
                            <a:srgbClr val="000000"/>
                          </a:solidFill>
                          <a:latin typeface="Arial" pitchFamily="34" charset="0"/>
                          <a:ea typeface="Times New Roman"/>
                          <a:cs typeface="Arial" pitchFamily="34" charset="0"/>
                        </a:rPr>
                        <a:t>South West</a:t>
                      </a:r>
                      <a:endParaRPr lang="en-AU" sz="20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AU" sz="1600" dirty="0">
                          <a:solidFill>
                            <a:srgbClr val="000000"/>
                          </a:solidFill>
                          <a:latin typeface="Arial" pitchFamily="34" charset="0"/>
                          <a:ea typeface="Times New Roman"/>
                          <a:cs typeface="Arial" pitchFamily="34" charset="0"/>
                        </a:rPr>
                        <a:t>17.54%</a:t>
                      </a:r>
                      <a:endParaRPr lang="en-AU" sz="20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427">
                <a:tc>
                  <a:txBody>
                    <a:bodyPr/>
                    <a:lstStyle/>
                    <a:p>
                      <a:pPr>
                        <a:spcBef>
                          <a:spcPts val="600"/>
                        </a:spcBef>
                        <a:spcAft>
                          <a:spcPts val="0"/>
                        </a:spcAft>
                      </a:pPr>
                      <a:r>
                        <a:rPr lang="en-AU" sz="1600" dirty="0">
                          <a:solidFill>
                            <a:srgbClr val="000000"/>
                          </a:solidFill>
                          <a:latin typeface="Arial" pitchFamily="34" charset="0"/>
                          <a:ea typeface="Times New Roman"/>
                          <a:cs typeface="Arial" pitchFamily="34" charset="0"/>
                        </a:rPr>
                        <a:t>Gippsland</a:t>
                      </a:r>
                      <a:endParaRPr lang="en-AU" sz="20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AU" sz="1600" dirty="0">
                          <a:solidFill>
                            <a:srgbClr val="000000"/>
                          </a:solidFill>
                          <a:latin typeface="Arial" pitchFamily="34" charset="0"/>
                          <a:ea typeface="Times New Roman"/>
                          <a:cs typeface="Arial" pitchFamily="34" charset="0"/>
                        </a:rPr>
                        <a:t>10.37%</a:t>
                      </a:r>
                      <a:endParaRPr lang="en-AU" sz="20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427">
                <a:tc>
                  <a:txBody>
                    <a:bodyPr/>
                    <a:lstStyle/>
                    <a:p>
                      <a:pPr>
                        <a:spcBef>
                          <a:spcPts val="600"/>
                        </a:spcBef>
                        <a:spcAft>
                          <a:spcPts val="0"/>
                        </a:spcAft>
                      </a:pPr>
                      <a:r>
                        <a:rPr lang="en-AU" sz="1600" dirty="0">
                          <a:solidFill>
                            <a:srgbClr val="000000"/>
                          </a:solidFill>
                          <a:latin typeface="Arial" pitchFamily="34" charset="0"/>
                          <a:ea typeface="Times New Roman"/>
                          <a:cs typeface="Arial" pitchFamily="34" charset="0"/>
                        </a:rPr>
                        <a:t>Central</a:t>
                      </a:r>
                      <a:endParaRPr lang="en-AU" sz="20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AU" sz="1600" dirty="0">
                          <a:solidFill>
                            <a:srgbClr val="000000"/>
                          </a:solidFill>
                          <a:latin typeface="Arial" pitchFamily="34" charset="0"/>
                          <a:ea typeface="Times New Roman"/>
                          <a:cs typeface="Arial" pitchFamily="34" charset="0"/>
                        </a:rPr>
                        <a:t>19.80%</a:t>
                      </a:r>
                      <a:endParaRPr lang="en-AU" sz="20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427">
                <a:tc>
                  <a:txBody>
                    <a:bodyPr/>
                    <a:lstStyle/>
                    <a:p>
                      <a:pPr>
                        <a:spcBef>
                          <a:spcPts val="600"/>
                        </a:spcBef>
                        <a:spcAft>
                          <a:spcPts val="0"/>
                        </a:spcAft>
                      </a:pPr>
                      <a:r>
                        <a:rPr lang="en-AU" sz="1600" b="0" dirty="0" smtClean="0">
                          <a:solidFill>
                            <a:srgbClr val="000000"/>
                          </a:solidFill>
                          <a:latin typeface="Arial" pitchFamily="34" charset="0"/>
                          <a:ea typeface="Times New Roman"/>
                          <a:cs typeface="Arial" pitchFamily="34" charset="0"/>
                        </a:rPr>
                        <a:t>Metropolitan</a:t>
                      </a:r>
                      <a:endParaRPr lang="en-AU" sz="2000" b="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latinLnBrk="0" hangingPunct="1">
                        <a:spcBef>
                          <a:spcPts val="600"/>
                        </a:spcBef>
                        <a:spcAft>
                          <a:spcPts val="0"/>
                        </a:spcAft>
                      </a:pPr>
                      <a:r>
                        <a:rPr kumimoji="0" lang="en-AU" sz="1600" kern="1200" dirty="0" smtClean="0">
                          <a:solidFill>
                            <a:srgbClr val="000000"/>
                          </a:solidFill>
                          <a:latin typeface="Arial" pitchFamily="34" charset="0"/>
                          <a:ea typeface="Times New Roman"/>
                          <a:cs typeface="Arial" pitchFamily="34" charset="0"/>
                        </a:rPr>
                        <a:t>10.70%</a:t>
                      </a:r>
                      <a:endParaRPr kumimoji="0" lang="en-AU" sz="1600" kern="1200" dirty="0">
                        <a:solidFill>
                          <a:srgbClr val="000000"/>
                        </a:solidFill>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427">
                <a:tc>
                  <a:txBody>
                    <a:bodyPr/>
                    <a:lstStyle/>
                    <a:p>
                      <a:pPr>
                        <a:spcBef>
                          <a:spcPts val="600"/>
                        </a:spcBef>
                        <a:spcAft>
                          <a:spcPts val="0"/>
                        </a:spcAft>
                      </a:pPr>
                      <a:r>
                        <a:rPr lang="en-AU" sz="1600" b="1" dirty="0">
                          <a:solidFill>
                            <a:srgbClr val="000000"/>
                          </a:solidFill>
                          <a:latin typeface="Arial" pitchFamily="34" charset="0"/>
                          <a:ea typeface="Times New Roman"/>
                          <a:cs typeface="Arial" pitchFamily="34" charset="0"/>
                        </a:rPr>
                        <a:t>Overall Average</a:t>
                      </a:r>
                      <a:endParaRPr lang="en-AU" sz="20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0"/>
                        </a:spcAft>
                      </a:pPr>
                      <a:r>
                        <a:rPr lang="en-AU" sz="1600" b="1" dirty="0" smtClean="0">
                          <a:solidFill>
                            <a:srgbClr val="000000"/>
                          </a:solidFill>
                          <a:latin typeface="Arial" pitchFamily="34" charset="0"/>
                          <a:ea typeface="Times New Roman"/>
                          <a:cs typeface="Arial" pitchFamily="34" charset="0"/>
                        </a:rPr>
                        <a:t>16.00%</a:t>
                      </a:r>
                      <a:endParaRPr lang="en-AU" sz="20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lstStyle/>
          <a:p>
            <a:r>
              <a:rPr lang="en-AU" dirty="0" smtClean="0"/>
              <a:t>Asset Management Improvement</a:t>
            </a:r>
            <a:endParaRPr lang="en-AU" dirty="0"/>
          </a:p>
        </p:txBody>
      </p:sp>
      <p:pic>
        <p:nvPicPr>
          <p:cNvPr id="5" name="Picture 4" descr="Regional AM Program Regions 020610.jpg"/>
          <p:cNvPicPr/>
          <p:nvPr/>
        </p:nvPicPr>
        <p:blipFill>
          <a:blip r:embed="rId2" cstate="print"/>
          <a:stretch>
            <a:fillRect/>
          </a:stretch>
        </p:blipFill>
        <p:spPr>
          <a:xfrm>
            <a:off x="2879812" y="4293096"/>
            <a:ext cx="3384376" cy="2232248"/>
          </a:xfrm>
          <a:prstGeom prst="rect">
            <a:avLst/>
          </a:prstGeom>
        </p:spPr>
      </p:pic>
    </p:spTree>
    <p:extLst>
      <p:ext uri="{BB962C8B-B14F-4D97-AF65-F5344CB8AC3E}">
        <p14:creationId xmlns:p14="http://schemas.microsoft.com/office/powerpoint/2010/main" val="1271070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AU" sz="1800" b="1" dirty="0" smtClean="0"/>
              <a:t>Average Improvement (2011 to 2012) – All Councils – 12.6%</a:t>
            </a:r>
            <a:endParaRPr lang="en-AU" sz="1800" b="1" dirty="0"/>
          </a:p>
        </p:txBody>
      </p:sp>
      <p:sp>
        <p:nvSpPr>
          <p:cNvPr id="5" name="Title 4"/>
          <p:cNvSpPr>
            <a:spLocks noGrp="1"/>
          </p:cNvSpPr>
          <p:nvPr>
            <p:ph type="title"/>
          </p:nvPr>
        </p:nvSpPr>
        <p:spPr/>
        <p:txBody>
          <a:bodyPr/>
          <a:lstStyle/>
          <a:p>
            <a:r>
              <a:rPr lang="en-AU" dirty="0" smtClean="0"/>
              <a:t>State Wide Improvement</a:t>
            </a:r>
            <a:endParaRPr lang="en-AU" dirty="0"/>
          </a:p>
        </p:txBody>
      </p:sp>
      <p:pic>
        <p:nvPicPr>
          <p:cNvPr id="3074" name="Picture 2"/>
          <p:cNvPicPr>
            <a:picLocks noChangeAspect="1" noChangeArrowheads="1"/>
          </p:cNvPicPr>
          <p:nvPr/>
        </p:nvPicPr>
        <p:blipFill>
          <a:blip r:embed="rId2" cstate="print"/>
          <a:srcRect/>
          <a:stretch>
            <a:fillRect/>
          </a:stretch>
        </p:blipFill>
        <p:spPr bwMode="auto">
          <a:xfrm>
            <a:off x="35426" y="1484784"/>
            <a:ext cx="9138414" cy="4784499"/>
          </a:xfrm>
          <a:prstGeom prst="rect">
            <a:avLst/>
          </a:prstGeom>
          <a:noFill/>
          <a:ln w="9525">
            <a:noFill/>
            <a:miter lim="800000"/>
            <a:headEnd/>
            <a:tailEnd/>
          </a:ln>
          <a:effectLst/>
        </p:spPr>
      </p:pic>
    </p:spTree>
    <p:extLst>
      <p:ext uri="{BB962C8B-B14F-4D97-AF65-F5344CB8AC3E}">
        <p14:creationId xmlns:p14="http://schemas.microsoft.com/office/powerpoint/2010/main" val="12761217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dirty="0"/>
          </a:p>
        </p:txBody>
      </p:sp>
      <p:sp>
        <p:nvSpPr>
          <p:cNvPr id="3" name="Title 2"/>
          <p:cNvSpPr>
            <a:spLocks noGrp="1"/>
          </p:cNvSpPr>
          <p:nvPr>
            <p:ph type="title"/>
          </p:nvPr>
        </p:nvSpPr>
        <p:spPr/>
        <p:txBody>
          <a:bodyPr/>
          <a:lstStyle/>
          <a:p>
            <a:r>
              <a:rPr lang="en-AU" dirty="0" smtClean="0"/>
              <a:t>“Core” Maturity</a:t>
            </a:r>
            <a:endParaRPr lang="en-AU" dirty="0"/>
          </a:p>
        </p:txBody>
      </p:sp>
      <p:pic>
        <p:nvPicPr>
          <p:cNvPr id="2050" name="Picture 2"/>
          <p:cNvPicPr>
            <a:picLocks noChangeAspect="1" noChangeArrowheads="1"/>
          </p:cNvPicPr>
          <p:nvPr/>
        </p:nvPicPr>
        <p:blipFill>
          <a:blip r:embed="rId2" cstate="print"/>
          <a:srcRect/>
          <a:stretch>
            <a:fillRect/>
          </a:stretch>
        </p:blipFill>
        <p:spPr bwMode="auto">
          <a:xfrm>
            <a:off x="1133618" y="1484784"/>
            <a:ext cx="6876764" cy="4152964"/>
          </a:xfrm>
          <a:prstGeom prst="rect">
            <a:avLst/>
          </a:prstGeom>
          <a:noFill/>
          <a:ln w="9525">
            <a:noFill/>
            <a:miter lim="800000"/>
            <a:headEnd/>
            <a:tailEnd/>
          </a:ln>
          <a:effectLst/>
        </p:spPr>
      </p:pic>
      <p:sp>
        <p:nvSpPr>
          <p:cNvPr id="6" name="TextBox 5"/>
          <p:cNvSpPr txBox="1"/>
          <p:nvPr/>
        </p:nvSpPr>
        <p:spPr>
          <a:xfrm>
            <a:off x="2195736" y="5805264"/>
            <a:ext cx="4897944" cy="677108"/>
          </a:xfrm>
          <a:prstGeom prst="rect">
            <a:avLst/>
          </a:prstGeom>
          <a:noFill/>
        </p:spPr>
        <p:txBody>
          <a:bodyPr wrap="none" rtlCol="0">
            <a:spAutoFit/>
          </a:bodyPr>
          <a:lstStyle/>
          <a:p>
            <a:r>
              <a:rPr lang="en-AU" sz="2000" b="1" dirty="0" smtClean="0"/>
              <a:t>Target to achieve 100 score on each element</a:t>
            </a:r>
          </a:p>
          <a:p>
            <a:r>
              <a:rPr lang="en-AU" dirty="0" smtClean="0"/>
              <a:t>(a little less if issue is not material)</a:t>
            </a:r>
            <a:endParaRPr lang="en-AU" dirty="0"/>
          </a:p>
        </p:txBody>
      </p:sp>
    </p:spTree>
    <p:extLst>
      <p:ext uri="{BB962C8B-B14F-4D97-AF65-F5344CB8AC3E}">
        <p14:creationId xmlns:p14="http://schemas.microsoft.com/office/powerpoint/2010/main" val="1985411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STEP Program</a:t>
            </a:r>
            <a:endParaRPr lang="en-AU" dirty="0"/>
          </a:p>
        </p:txBody>
      </p:sp>
      <p:sp>
        <p:nvSpPr>
          <p:cNvPr id="4" name="Right Arrow 3"/>
          <p:cNvSpPr/>
          <p:nvPr/>
        </p:nvSpPr>
        <p:spPr>
          <a:xfrm>
            <a:off x="971600" y="1988840"/>
            <a:ext cx="7632848" cy="360040"/>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 name="TextBox 4"/>
          <p:cNvSpPr txBox="1"/>
          <p:nvPr/>
        </p:nvSpPr>
        <p:spPr>
          <a:xfrm>
            <a:off x="1187624" y="1628800"/>
            <a:ext cx="2880320" cy="338554"/>
          </a:xfrm>
          <a:prstGeom prst="rect">
            <a:avLst/>
          </a:prstGeom>
          <a:noFill/>
        </p:spPr>
        <p:txBody>
          <a:bodyPr wrap="square" rtlCol="0">
            <a:spAutoFit/>
          </a:bodyPr>
          <a:lstStyle/>
          <a:p>
            <a:r>
              <a:rPr lang="en-AU" sz="1600" b="1" dirty="0" smtClean="0"/>
              <a:t>STAGE 1 </a:t>
            </a:r>
            <a:r>
              <a:rPr lang="en-AU" sz="1400" dirty="0" smtClean="0"/>
              <a:t>- Capacity Building</a:t>
            </a:r>
          </a:p>
        </p:txBody>
      </p:sp>
      <p:sp>
        <p:nvSpPr>
          <p:cNvPr id="6" name="Right Arrow 5"/>
          <p:cNvSpPr/>
          <p:nvPr/>
        </p:nvSpPr>
        <p:spPr>
          <a:xfrm>
            <a:off x="3347864" y="2816932"/>
            <a:ext cx="5256584" cy="360040"/>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7" name="TextBox 6"/>
          <p:cNvSpPr txBox="1"/>
          <p:nvPr/>
        </p:nvSpPr>
        <p:spPr>
          <a:xfrm>
            <a:off x="3275856" y="2492896"/>
            <a:ext cx="3744416" cy="338554"/>
          </a:xfrm>
          <a:prstGeom prst="rect">
            <a:avLst/>
          </a:prstGeom>
          <a:noFill/>
        </p:spPr>
        <p:txBody>
          <a:bodyPr wrap="square" rtlCol="0">
            <a:spAutoFit/>
          </a:bodyPr>
          <a:lstStyle/>
          <a:p>
            <a:r>
              <a:rPr lang="en-AU" sz="1600" b="1" dirty="0" smtClean="0"/>
              <a:t>STAGE 2 </a:t>
            </a:r>
            <a:r>
              <a:rPr lang="en-AU" sz="1400" dirty="0" smtClean="0"/>
              <a:t>- Performance Assessment</a:t>
            </a:r>
            <a:endParaRPr lang="en-AU" sz="1400" dirty="0"/>
          </a:p>
        </p:txBody>
      </p:sp>
      <p:sp>
        <p:nvSpPr>
          <p:cNvPr id="8" name="Right Arrow 7"/>
          <p:cNvSpPr/>
          <p:nvPr/>
        </p:nvSpPr>
        <p:spPr>
          <a:xfrm>
            <a:off x="4788024" y="3645024"/>
            <a:ext cx="3816424" cy="360040"/>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TextBox 9"/>
          <p:cNvSpPr txBox="1"/>
          <p:nvPr/>
        </p:nvSpPr>
        <p:spPr>
          <a:xfrm>
            <a:off x="4860032" y="3356992"/>
            <a:ext cx="3600400" cy="338554"/>
          </a:xfrm>
          <a:prstGeom prst="rect">
            <a:avLst/>
          </a:prstGeom>
          <a:noFill/>
        </p:spPr>
        <p:txBody>
          <a:bodyPr wrap="square" rtlCol="0">
            <a:spAutoFit/>
          </a:bodyPr>
          <a:lstStyle/>
          <a:p>
            <a:r>
              <a:rPr lang="en-AU" sz="1600" b="1" dirty="0" smtClean="0"/>
              <a:t>STAGE 3 </a:t>
            </a:r>
            <a:r>
              <a:rPr lang="en-AU" sz="1400" dirty="0" smtClean="0"/>
              <a:t>- Sustainability Improvement </a:t>
            </a:r>
            <a:endParaRPr lang="en-AU" sz="1400" dirty="0"/>
          </a:p>
        </p:txBody>
      </p:sp>
      <p:sp>
        <p:nvSpPr>
          <p:cNvPr id="11" name="TextBox 10"/>
          <p:cNvSpPr txBox="1"/>
          <p:nvPr/>
        </p:nvSpPr>
        <p:spPr>
          <a:xfrm>
            <a:off x="827584" y="2396787"/>
            <a:ext cx="2232247" cy="1569660"/>
          </a:xfrm>
          <a:prstGeom prst="rect">
            <a:avLst/>
          </a:prstGeom>
          <a:noFill/>
        </p:spPr>
        <p:txBody>
          <a:bodyPr wrap="square" rtlCol="0">
            <a:spAutoFit/>
          </a:bodyPr>
          <a:lstStyle/>
          <a:p>
            <a:r>
              <a:rPr lang="en-AU" sz="1200" dirty="0" smtClean="0"/>
              <a:t>The “Tools”</a:t>
            </a:r>
          </a:p>
          <a:p>
            <a:pPr marL="88900" indent="-88900">
              <a:buFont typeface="Arial" pitchFamily="34" charset="0"/>
              <a:buChar char="•"/>
            </a:pPr>
            <a:r>
              <a:rPr lang="en-AU" sz="1200" dirty="0" smtClean="0"/>
              <a:t>Asset Management</a:t>
            </a:r>
          </a:p>
          <a:p>
            <a:pPr marL="88900" indent="-88900">
              <a:buFont typeface="Arial" pitchFamily="34" charset="0"/>
              <a:buChar char="•"/>
            </a:pPr>
            <a:r>
              <a:rPr lang="en-AU" sz="1200" dirty="0" smtClean="0"/>
              <a:t>Service Planning</a:t>
            </a:r>
          </a:p>
          <a:p>
            <a:pPr marL="88900" indent="-88900">
              <a:buFont typeface="Arial" pitchFamily="34" charset="0"/>
              <a:buChar char="•"/>
            </a:pPr>
            <a:r>
              <a:rPr lang="en-AU" sz="1200" dirty="0" smtClean="0"/>
              <a:t>Levels of Service</a:t>
            </a:r>
          </a:p>
          <a:p>
            <a:pPr marL="88900" indent="-88900">
              <a:buFont typeface="Arial" pitchFamily="34" charset="0"/>
              <a:buChar char="•"/>
            </a:pPr>
            <a:r>
              <a:rPr lang="en-AU" sz="1200" dirty="0" smtClean="0"/>
              <a:t>Financial Planning (SRP &amp; LTFP)</a:t>
            </a:r>
          </a:p>
          <a:p>
            <a:pPr marL="88900" indent="-88900">
              <a:buFont typeface="Arial" pitchFamily="34" charset="0"/>
              <a:buChar char="•"/>
            </a:pPr>
            <a:r>
              <a:rPr lang="en-AU" sz="1200" dirty="0" smtClean="0"/>
              <a:t>Importance of good data and accurate information</a:t>
            </a:r>
            <a:endParaRPr lang="en-AU" sz="1200" dirty="0"/>
          </a:p>
        </p:txBody>
      </p:sp>
      <p:sp>
        <p:nvSpPr>
          <p:cNvPr id="12" name="TextBox 11"/>
          <p:cNvSpPr txBox="1"/>
          <p:nvPr/>
        </p:nvSpPr>
        <p:spPr>
          <a:xfrm>
            <a:off x="4788024" y="4149080"/>
            <a:ext cx="3416384" cy="1569660"/>
          </a:xfrm>
          <a:prstGeom prst="rect">
            <a:avLst/>
          </a:prstGeom>
          <a:noFill/>
        </p:spPr>
        <p:txBody>
          <a:bodyPr wrap="none" rtlCol="0">
            <a:spAutoFit/>
          </a:bodyPr>
          <a:lstStyle/>
          <a:p>
            <a:r>
              <a:rPr lang="en-AU" sz="1200" dirty="0" smtClean="0"/>
              <a:t>Integration and Implementation</a:t>
            </a:r>
          </a:p>
          <a:p>
            <a:pPr marL="88900" indent="-88900">
              <a:buFont typeface="Arial" pitchFamily="34" charset="0"/>
              <a:buChar char="•"/>
            </a:pPr>
            <a:r>
              <a:rPr lang="en-AU" sz="1200" dirty="0" smtClean="0"/>
              <a:t>Integration</a:t>
            </a:r>
          </a:p>
          <a:p>
            <a:pPr marL="546100" lvl="1" indent="-88900">
              <a:buFont typeface="Arial" pitchFamily="34" charset="0"/>
              <a:buChar char="•"/>
            </a:pPr>
            <a:r>
              <a:rPr lang="en-AU" sz="1200" dirty="0" smtClean="0"/>
              <a:t>Linking Council Plan to LTFP, CWP SRP</a:t>
            </a:r>
          </a:p>
          <a:p>
            <a:pPr marL="88900" indent="-88900">
              <a:buFont typeface="Arial" pitchFamily="34" charset="0"/>
              <a:buChar char="•"/>
            </a:pPr>
            <a:r>
              <a:rPr lang="en-AU" sz="1200" dirty="0" smtClean="0"/>
              <a:t>Efficiency Improvements (enablers)</a:t>
            </a:r>
          </a:p>
          <a:p>
            <a:pPr marL="88900" indent="-88900">
              <a:buFont typeface="Arial" pitchFamily="34" charset="0"/>
              <a:buChar char="•"/>
            </a:pPr>
            <a:r>
              <a:rPr lang="en-AU" sz="1200" dirty="0" smtClean="0"/>
              <a:t>Effectiveness Improvements (targeting of services)</a:t>
            </a:r>
          </a:p>
          <a:p>
            <a:pPr marL="88900" indent="-88900">
              <a:buFont typeface="Arial" pitchFamily="34" charset="0"/>
              <a:buChar char="•"/>
            </a:pPr>
            <a:r>
              <a:rPr lang="en-AU" sz="1200" dirty="0" smtClean="0"/>
              <a:t>Professional Development (staff &amp; Councillors)</a:t>
            </a:r>
          </a:p>
          <a:p>
            <a:pPr marL="88900" indent="-88900">
              <a:buFont typeface="Arial" pitchFamily="34" charset="0"/>
              <a:buChar char="•"/>
            </a:pPr>
            <a:r>
              <a:rPr lang="en-AU" sz="1200" dirty="0" smtClean="0"/>
              <a:t>Regional co-operation</a:t>
            </a:r>
          </a:p>
          <a:p>
            <a:pPr marL="88900" indent="-88900">
              <a:buFont typeface="Arial" pitchFamily="34" charset="0"/>
              <a:buChar char="•"/>
            </a:pPr>
            <a:r>
              <a:rPr lang="en-AU" sz="1200" dirty="0" smtClean="0"/>
              <a:t>Sharing of knowledge between Councils</a:t>
            </a:r>
          </a:p>
        </p:txBody>
      </p:sp>
      <p:sp>
        <p:nvSpPr>
          <p:cNvPr id="13" name="TextBox 12"/>
          <p:cNvSpPr txBox="1"/>
          <p:nvPr/>
        </p:nvSpPr>
        <p:spPr>
          <a:xfrm>
            <a:off x="3203848" y="3429000"/>
            <a:ext cx="1296144" cy="830997"/>
          </a:xfrm>
          <a:prstGeom prst="rect">
            <a:avLst/>
          </a:prstGeom>
          <a:noFill/>
        </p:spPr>
        <p:txBody>
          <a:bodyPr wrap="square" rtlCol="0">
            <a:spAutoFit/>
          </a:bodyPr>
          <a:lstStyle/>
          <a:p>
            <a:r>
              <a:rPr lang="en-AU" sz="1200" dirty="0" smtClean="0"/>
              <a:t>Council’s “true” position</a:t>
            </a:r>
          </a:p>
          <a:p>
            <a:pPr marL="88900" indent="-88900">
              <a:buFont typeface="Arial" pitchFamily="34" charset="0"/>
              <a:buChar char="•"/>
            </a:pPr>
            <a:r>
              <a:rPr lang="en-AU" sz="1200" dirty="0" smtClean="0"/>
              <a:t>A capacity assessment.</a:t>
            </a:r>
            <a:endParaRPr lang="en-AU" sz="1200" dirty="0"/>
          </a:p>
        </p:txBody>
      </p:sp>
      <p:cxnSp>
        <p:nvCxnSpPr>
          <p:cNvPr id="18" name="Straight Connector 17"/>
          <p:cNvCxnSpPr/>
          <p:nvPr/>
        </p:nvCxnSpPr>
        <p:spPr>
          <a:xfrm>
            <a:off x="3203848" y="2564904"/>
            <a:ext cx="0" cy="1656184"/>
          </a:xfrm>
          <a:prstGeom prst="line">
            <a:avLst/>
          </a:prstGeom>
          <a:ln w="317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644008" y="3429000"/>
            <a:ext cx="0" cy="2232248"/>
          </a:xfrm>
          <a:prstGeom prst="line">
            <a:avLst/>
          </a:prstGeom>
          <a:ln w="317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93951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Future STEP Program</a:t>
            </a:r>
            <a:endParaRPr lang="en-AU" dirty="0"/>
          </a:p>
        </p:txBody>
      </p:sp>
      <p:sp>
        <p:nvSpPr>
          <p:cNvPr id="14" name="Content Placeholder 1"/>
          <p:cNvSpPr>
            <a:spLocks noGrp="1"/>
          </p:cNvSpPr>
          <p:nvPr>
            <p:ph idx="1"/>
          </p:nvPr>
        </p:nvSpPr>
        <p:spPr>
          <a:xfrm>
            <a:off x="457200" y="1166018"/>
            <a:ext cx="8229600" cy="5359326"/>
          </a:xfrm>
        </p:spPr>
        <p:txBody>
          <a:bodyPr>
            <a:noAutofit/>
          </a:bodyPr>
          <a:lstStyle/>
          <a:p>
            <a:pPr lvl="0">
              <a:spcAft>
                <a:spcPts val="600"/>
              </a:spcAft>
              <a:buNone/>
            </a:pPr>
            <a:r>
              <a:rPr lang="en-AU" dirty="0" smtClean="0"/>
              <a:t>Stronger, Sustainable Local Government</a:t>
            </a:r>
          </a:p>
          <a:p>
            <a:pPr lvl="0">
              <a:spcAft>
                <a:spcPts val="600"/>
              </a:spcAft>
              <a:buNone/>
            </a:pPr>
            <a:endParaRPr lang="en-AU" sz="1800" dirty="0" smtClean="0"/>
          </a:p>
          <a:p>
            <a:pPr lvl="0">
              <a:spcAft>
                <a:spcPts val="600"/>
              </a:spcAft>
              <a:buNone/>
            </a:pPr>
            <a:r>
              <a:rPr lang="en-AU" sz="1800" dirty="0" smtClean="0"/>
              <a:t>Three pronged approach</a:t>
            </a:r>
          </a:p>
          <a:p>
            <a:pPr lvl="0">
              <a:spcAft>
                <a:spcPts val="600"/>
              </a:spcAft>
            </a:pPr>
            <a:r>
              <a:rPr lang="en-AU" sz="1800" dirty="0" smtClean="0"/>
              <a:t>Assets</a:t>
            </a:r>
          </a:p>
          <a:p>
            <a:pPr lvl="1">
              <a:spcAft>
                <a:spcPts val="600"/>
              </a:spcAft>
            </a:pPr>
            <a:r>
              <a:rPr lang="en-AU" sz="1400" dirty="0" smtClean="0"/>
              <a:t>Achieve Core and then to Advanced Maturity</a:t>
            </a:r>
          </a:p>
          <a:p>
            <a:pPr lvl="0">
              <a:spcAft>
                <a:spcPts val="600"/>
              </a:spcAft>
            </a:pPr>
            <a:r>
              <a:rPr lang="en-AU" sz="1800" dirty="0" smtClean="0"/>
              <a:t>Services </a:t>
            </a:r>
          </a:p>
          <a:p>
            <a:pPr lvl="1">
              <a:spcAft>
                <a:spcPts val="600"/>
              </a:spcAft>
            </a:pPr>
            <a:r>
              <a:rPr lang="en-AU" sz="1400" dirty="0" smtClean="0"/>
              <a:t>Service delivery within a financially sustainable context</a:t>
            </a:r>
          </a:p>
          <a:p>
            <a:pPr lvl="0">
              <a:spcAft>
                <a:spcPts val="600"/>
              </a:spcAft>
            </a:pPr>
            <a:r>
              <a:rPr lang="en-AU" sz="1800" dirty="0" smtClean="0"/>
              <a:t>Financial sustainability</a:t>
            </a:r>
          </a:p>
          <a:p>
            <a:pPr lvl="1">
              <a:spcAft>
                <a:spcPts val="600"/>
              </a:spcAft>
            </a:pPr>
            <a:r>
              <a:rPr lang="en-AU" sz="1400" dirty="0" smtClean="0"/>
              <a:t>Ensuring expectations do not exceed capacity</a:t>
            </a:r>
          </a:p>
          <a:p>
            <a:pPr lvl="0">
              <a:spcAft>
                <a:spcPts val="600"/>
              </a:spcAft>
            </a:pPr>
            <a:endParaRPr lang="en-AU" sz="1800" dirty="0" smtClean="0"/>
          </a:p>
          <a:p>
            <a:pPr lvl="0">
              <a:spcAft>
                <a:spcPts val="600"/>
              </a:spcAft>
            </a:pPr>
            <a:endParaRPr lang="en-AU" sz="1800" dirty="0"/>
          </a:p>
        </p:txBody>
      </p:sp>
    </p:spTree>
    <p:extLst>
      <p:ext uri="{BB962C8B-B14F-4D97-AF65-F5344CB8AC3E}">
        <p14:creationId xmlns:p14="http://schemas.microsoft.com/office/powerpoint/2010/main" val="3503861297"/>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LG Challenges</a:t>
            </a:r>
            <a:endParaRPr lang="en-AU" dirty="0"/>
          </a:p>
        </p:txBody>
      </p:sp>
      <p:sp>
        <p:nvSpPr>
          <p:cNvPr id="3" name="Content Placeholder 2"/>
          <p:cNvSpPr>
            <a:spLocks noGrp="1"/>
          </p:cNvSpPr>
          <p:nvPr>
            <p:ph idx="1"/>
          </p:nvPr>
        </p:nvSpPr>
        <p:spPr/>
        <p:txBody>
          <a:bodyPr/>
          <a:lstStyle/>
          <a:p>
            <a:r>
              <a:rPr lang="en-AU" dirty="0" smtClean="0"/>
              <a:t>Growing Complexity</a:t>
            </a:r>
          </a:p>
          <a:p>
            <a:r>
              <a:rPr lang="en-AU" dirty="0" smtClean="0"/>
              <a:t>Digital government</a:t>
            </a:r>
          </a:p>
          <a:p>
            <a:r>
              <a:rPr lang="en-AU" dirty="0" smtClean="0"/>
              <a:t>Ageing workforce</a:t>
            </a:r>
          </a:p>
          <a:p>
            <a:r>
              <a:rPr lang="en-AU" dirty="0" smtClean="0"/>
              <a:t>Growing infrastructure gap</a:t>
            </a:r>
          </a:p>
          <a:p>
            <a:r>
              <a:rPr lang="en-AU" dirty="0" smtClean="0"/>
              <a:t>Rising community expectations </a:t>
            </a:r>
          </a:p>
          <a:p>
            <a:r>
              <a:rPr lang="en-AU" dirty="0" smtClean="0"/>
              <a:t>Underlying Council financial deficits</a:t>
            </a:r>
            <a:endParaRPr lang="en-AU" dirty="0"/>
          </a:p>
        </p:txBody>
      </p:sp>
    </p:spTree>
    <p:extLst>
      <p:ext uri="{BB962C8B-B14F-4D97-AF65-F5344CB8AC3E}">
        <p14:creationId xmlns:p14="http://schemas.microsoft.com/office/powerpoint/2010/main" val="19663745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nvGraphicFramePr>
        <p:xfrm>
          <a:off x="683568" y="1176536"/>
          <a:ext cx="7492040" cy="5681464"/>
        </p:xfrm>
        <a:graphic>
          <a:graphicData uri="http://schemas.openxmlformats.org/presentationml/2006/ole">
            <mc:AlternateContent xmlns:mc="http://schemas.openxmlformats.org/markup-compatibility/2006">
              <mc:Choice xmlns:v="urn:schemas-microsoft-com:vml" Requires="v">
                <p:oleObj spid="_x0000_s4113" name="IML Question Wizard" r:id="rId4" imgW="9360000" imgH="7200000" progId="">
                  <p:embed/>
                </p:oleObj>
              </mc:Choice>
              <mc:Fallback>
                <p:oleObj name="IML Question Wizard" r:id="rId4" imgW="9360000" imgH="720000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8" y="1176536"/>
                        <a:ext cx="7492040" cy="56814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itle 3"/>
          <p:cNvSpPr>
            <a:spLocks noGrp="1"/>
          </p:cNvSpPr>
          <p:nvPr>
            <p:ph type="title"/>
          </p:nvPr>
        </p:nvSpPr>
        <p:spPr>
          <a:xfrm>
            <a:off x="0" y="0"/>
            <a:ext cx="9144000" cy="1196752"/>
          </a:xfrm>
        </p:spPr>
        <p:txBody>
          <a:bodyPr>
            <a:noAutofit/>
          </a:bodyPr>
          <a:lstStyle/>
          <a:p>
            <a:pPr>
              <a:lnSpc>
                <a:spcPts val="3400"/>
              </a:lnSpc>
            </a:pPr>
            <a:r>
              <a:rPr lang="en-AU" sz="4000" dirty="0" smtClean="0"/>
              <a:t>Future LG directions </a:t>
            </a:r>
            <a:r>
              <a:rPr lang="en-AU" sz="2000" dirty="0" smtClean="0"/>
              <a:t>(FOLG Conf.)</a:t>
            </a:r>
          </a:p>
        </p:txBody>
      </p:sp>
      <p:pic>
        <p:nvPicPr>
          <p:cNvPr id="6" name="Picture 5" descr="cid:image001.jpg@01CC6BE7.79EA08E0"/>
          <p:cNvPicPr/>
          <p:nvPr/>
        </p:nvPicPr>
        <p:blipFill>
          <a:blip r:embed="rId6" r:link="rId7" cstate="print"/>
          <a:srcRect/>
          <a:stretch>
            <a:fillRect/>
          </a:stretch>
        </p:blipFill>
        <p:spPr bwMode="auto">
          <a:xfrm>
            <a:off x="2339752" y="6165304"/>
            <a:ext cx="1584176" cy="360040"/>
          </a:xfrm>
          <a:prstGeom prst="rect">
            <a:avLst/>
          </a:prstGeom>
          <a:noFill/>
          <a:ln w="9525">
            <a:noFill/>
            <a:miter lim="800000"/>
            <a:headEnd/>
            <a:tailEnd/>
          </a:ln>
        </p:spPr>
      </p:pic>
      <p:pic>
        <p:nvPicPr>
          <p:cNvPr id="7" name="Picture 2"/>
          <p:cNvPicPr preferRelativeResize="0">
            <a:picLocks noChangeArrowheads="1"/>
          </p:cNvPicPr>
          <p:nvPr/>
        </p:nvPicPr>
        <p:blipFill>
          <a:blip r:embed="rId8" cstate="print"/>
          <a:srcRect l="5568" t="13631" r="10648" b="25650"/>
          <a:stretch>
            <a:fillRect/>
          </a:stretch>
        </p:blipFill>
        <p:spPr bwMode="auto">
          <a:xfrm>
            <a:off x="107504" y="6093296"/>
            <a:ext cx="2016224" cy="504056"/>
          </a:xfrm>
          <a:prstGeom prst="rect">
            <a:avLst/>
          </a:prstGeom>
          <a:noFill/>
          <a:ln w="9525">
            <a:noFill/>
            <a:miter lim="800000"/>
            <a:headEnd/>
            <a:tailEnd/>
          </a:ln>
          <a:effectLst/>
        </p:spPr>
      </p:pic>
      <p:pic>
        <p:nvPicPr>
          <p:cNvPr id="8" name="Picture 2" descr="P:\Spence Wendy\Moira_Shire_logo.jpg"/>
          <p:cNvPicPr>
            <a:picLocks noChangeAspect="1" noChangeArrowheads="1"/>
          </p:cNvPicPr>
          <p:nvPr/>
        </p:nvPicPr>
        <p:blipFill>
          <a:blip r:embed="rId9" cstate="print"/>
          <a:srcRect/>
          <a:stretch>
            <a:fillRect/>
          </a:stretch>
        </p:blipFill>
        <p:spPr bwMode="auto">
          <a:xfrm>
            <a:off x="5580112" y="5866111"/>
            <a:ext cx="936104" cy="875257"/>
          </a:xfrm>
          <a:prstGeom prst="rect">
            <a:avLst/>
          </a:prstGeom>
          <a:noFill/>
        </p:spPr>
      </p:pic>
      <p:graphicFrame>
        <p:nvGraphicFramePr>
          <p:cNvPr id="9" name="Object 3"/>
          <p:cNvGraphicFramePr>
            <a:graphicFrameLocks noChangeAspect="1"/>
          </p:cNvGraphicFramePr>
          <p:nvPr/>
        </p:nvGraphicFramePr>
        <p:xfrm>
          <a:off x="8244408" y="5733256"/>
          <a:ext cx="654119" cy="1008112"/>
        </p:xfrm>
        <a:graphic>
          <a:graphicData uri="http://schemas.openxmlformats.org/presentationml/2006/ole">
            <mc:AlternateContent xmlns:mc="http://schemas.openxmlformats.org/markup-compatibility/2006">
              <mc:Choice xmlns:v="urn:schemas-microsoft-com:vml" Requires="v">
                <p:oleObj spid="_x0000_s4114" name="Picture" r:id="rId10" imgW="1349280" imgH="2079360" progId="StaticMetafile">
                  <p:embed/>
                </p:oleObj>
              </mc:Choice>
              <mc:Fallback>
                <p:oleObj name="Picture" r:id="rId10" imgW="1349280" imgH="2079360" progId="StaticMetafile">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244408" y="5733256"/>
                        <a:ext cx="654119"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 name="Object 4"/>
          <p:cNvGraphicFramePr>
            <a:graphicFrameLocks noChangeAspect="1"/>
          </p:cNvGraphicFramePr>
          <p:nvPr/>
        </p:nvGraphicFramePr>
        <p:xfrm>
          <a:off x="6948264" y="5877272"/>
          <a:ext cx="656446" cy="792088"/>
        </p:xfrm>
        <a:graphic>
          <a:graphicData uri="http://schemas.openxmlformats.org/presentationml/2006/ole">
            <mc:AlternateContent xmlns:mc="http://schemas.openxmlformats.org/markup-compatibility/2006">
              <mc:Choice xmlns:v="urn:schemas-microsoft-com:vml" Requires="v">
                <p:oleObj spid="_x0000_s4115" name="Picture" r:id="rId12" imgW="1436266" imgH="1733440" progId="StaticMetafile">
                  <p:embed/>
                </p:oleObj>
              </mc:Choice>
              <mc:Fallback>
                <p:oleObj name="Picture" r:id="rId12" imgW="1436266" imgH="1733440" progId="StaticMetafile">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948264" y="5877272"/>
                        <a:ext cx="656446"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901072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verb" presetSubtype="0" fill="hold" nodeType="clickEffect">
                                  <p:stCondLst>
                                    <p:cond delay="0"/>
                                  </p:stCondLst>
                                  <p:childTnLst>
                                    <p:cmd type="verb" cmd="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Future shock</a:t>
            </a:r>
            <a:endParaRPr lang="en-AU" dirty="0"/>
          </a:p>
        </p:txBody>
      </p:sp>
      <p:sp>
        <p:nvSpPr>
          <p:cNvPr id="3" name="Content Placeholder 2"/>
          <p:cNvSpPr>
            <a:spLocks noGrp="1"/>
          </p:cNvSpPr>
          <p:nvPr>
            <p:ph idx="1"/>
          </p:nvPr>
        </p:nvSpPr>
        <p:spPr>
          <a:xfrm>
            <a:off x="323528" y="1268760"/>
            <a:ext cx="8424936" cy="4525963"/>
          </a:xfrm>
        </p:spPr>
        <p:txBody>
          <a:bodyPr>
            <a:normAutofit lnSpcReduction="10000"/>
          </a:bodyPr>
          <a:lstStyle/>
          <a:p>
            <a:r>
              <a:rPr lang="en-AU" dirty="0" smtClean="0"/>
              <a:t>UK: </a:t>
            </a:r>
            <a:r>
              <a:rPr lang="en-AU" dirty="0"/>
              <a:t>New Government  in </a:t>
            </a:r>
            <a:r>
              <a:rPr lang="en-AU" dirty="0" smtClean="0"/>
              <a:t>2010</a:t>
            </a:r>
          </a:p>
          <a:p>
            <a:r>
              <a:rPr lang="en-AU" dirty="0" smtClean="0"/>
              <a:t>Country living beyond its means</a:t>
            </a:r>
          </a:p>
          <a:p>
            <a:r>
              <a:rPr lang="en-AU" dirty="0" smtClean="0"/>
              <a:t>Economic austerity measures</a:t>
            </a:r>
          </a:p>
          <a:p>
            <a:r>
              <a:rPr lang="en-AU" dirty="0" smtClean="0"/>
              <a:t>LG budgets cut by 30% over 4 years </a:t>
            </a:r>
          </a:p>
          <a:p>
            <a:r>
              <a:rPr lang="en-AU" dirty="0" smtClean="0"/>
              <a:t>Some Councils have stopped maintaining parks</a:t>
            </a:r>
          </a:p>
          <a:p>
            <a:r>
              <a:rPr lang="en-AU" dirty="0" smtClean="0"/>
              <a:t>Now done by ‘Friends of the Park’ resident groups</a:t>
            </a:r>
          </a:p>
          <a:p>
            <a:r>
              <a:rPr lang="en-AU" i="1" dirty="0" smtClean="0"/>
              <a:t>Could never happen in Australia……….(?)</a:t>
            </a:r>
            <a:endParaRPr lang="en-AU" i="1" dirty="0"/>
          </a:p>
        </p:txBody>
      </p:sp>
    </p:spTree>
    <p:extLst>
      <p:ext uri="{BB962C8B-B14F-4D97-AF65-F5344CB8AC3E}">
        <p14:creationId xmlns:p14="http://schemas.microsoft.com/office/powerpoint/2010/main" val="2522298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Current Scenarios</a:t>
            </a:r>
            <a:endParaRPr lang="en-AU" dirty="0"/>
          </a:p>
        </p:txBody>
      </p:sp>
      <p:sp>
        <p:nvSpPr>
          <p:cNvPr id="3" name="Content Placeholder 2"/>
          <p:cNvSpPr>
            <a:spLocks noGrp="1"/>
          </p:cNvSpPr>
          <p:nvPr>
            <p:ph idx="1"/>
          </p:nvPr>
        </p:nvSpPr>
        <p:spPr>
          <a:xfrm>
            <a:off x="214282" y="1340768"/>
            <a:ext cx="8786874" cy="4785395"/>
          </a:xfrm>
        </p:spPr>
        <p:txBody>
          <a:bodyPr>
            <a:normAutofit lnSpcReduction="10000"/>
          </a:bodyPr>
          <a:lstStyle/>
          <a:p>
            <a:pPr lvl="0"/>
            <a:r>
              <a:rPr lang="en-AU" sz="2400" dirty="0" smtClean="0"/>
              <a:t>Pressure on Budgets</a:t>
            </a:r>
          </a:p>
          <a:p>
            <a:pPr lvl="0"/>
            <a:r>
              <a:rPr lang="en-AU" sz="2400" dirty="0" smtClean="0"/>
              <a:t>Community unhappy with rate increases</a:t>
            </a:r>
          </a:p>
          <a:p>
            <a:pPr lvl="0"/>
            <a:r>
              <a:rPr lang="en-AU" sz="2400" dirty="0" smtClean="0"/>
              <a:t>Community doesn’t want debt</a:t>
            </a:r>
          </a:p>
          <a:p>
            <a:pPr lvl="0"/>
            <a:r>
              <a:rPr lang="en-AU" sz="2400" dirty="0" smtClean="0"/>
              <a:t>Costs increasing rapidly</a:t>
            </a:r>
          </a:p>
          <a:p>
            <a:pPr lvl="0"/>
            <a:r>
              <a:rPr lang="en-AU" sz="2400" dirty="0" smtClean="0"/>
              <a:t>Skills shortages</a:t>
            </a:r>
          </a:p>
          <a:p>
            <a:pPr lvl="0"/>
            <a:r>
              <a:rPr lang="en-AU" sz="2400" dirty="0" smtClean="0"/>
              <a:t>Sustainability issues</a:t>
            </a:r>
          </a:p>
          <a:p>
            <a:pPr lvl="0"/>
            <a:r>
              <a:rPr lang="en-AU" sz="2400" dirty="0" smtClean="0"/>
              <a:t>Renewal Gaps for infrastructure</a:t>
            </a:r>
          </a:p>
          <a:p>
            <a:pPr lvl="0"/>
            <a:r>
              <a:rPr lang="en-AU" sz="2400" dirty="0" smtClean="0"/>
              <a:t>Efficiency drives</a:t>
            </a:r>
          </a:p>
          <a:p>
            <a:pPr lvl="0"/>
            <a:r>
              <a:rPr lang="en-AU" sz="2400" dirty="0" smtClean="0"/>
              <a:t>Cost shifting</a:t>
            </a:r>
          </a:p>
          <a:p>
            <a:pPr lvl="0"/>
            <a:r>
              <a:rPr lang="en-AU" sz="2400" dirty="0" smtClean="0"/>
              <a:t>Social media influence</a:t>
            </a:r>
          </a:p>
          <a:p>
            <a:pPr lvl="0"/>
            <a:r>
              <a:rPr lang="en-AU" sz="2400" dirty="0" smtClean="0"/>
              <a:t>Do more with less?</a:t>
            </a:r>
          </a:p>
          <a:p>
            <a:pPr lvl="0"/>
            <a:endParaRPr lang="en-AU" sz="2000" dirty="0" smtClean="0"/>
          </a:p>
          <a:p>
            <a:pPr lvl="0"/>
            <a:endParaRPr lang="en-AU" sz="2000" dirty="0" smtClean="0"/>
          </a:p>
          <a:p>
            <a:pPr lvl="0"/>
            <a:endParaRPr lang="en-AU" sz="2000" dirty="0"/>
          </a:p>
          <a:p>
            <a:pPr marL="0" indent="0">
              <a:buNone/>
            </a:pPr>
            <a:endParaRPr lang="en-AU" sz="2800" dirty="0"/>
          </a:p>
        </p:txBody>
      </p:sp>
      <p:pic>
        <p:nvPicPr>
          <p:cNvPr id="4" name="Picture 3" descr="cid:image001.jpg@01CC6BE7.79EA08E0"/>
          <p:cNvPicPr/>
          <p:nvPr/>
        </p:nvPicPr>
        <p:blipFill>
          <a:blip r:embed="rId3" r:link="rId4" cstate="print"/>
          <a:srcRect/>
          <a:stretch>
            <a:fillRect/>
          </a:stretch>
        </p:blipFill>
        <p:spPr bwMode="auto">
          <a:xfrm>
            <a:off x="2339752" y="6165304"/>
            <a:ext cx="1584176" cy="360040"/>
          </a:xfrm>
          <a:prstGeom prst="rect">
            <a:avLst/>
          </a:prstGeom>
          <a:noFill/>
          <a:ln w="9525">
            <a:noFill/>
            <a:miter lim="800000"/>
            <a:headEnd/>
            <a:tailEnd/>
          </a:ln>
        </p:spPr>
      </p:pic>
      <p:pic>
        <p:nvPicPr>
          <p:cNvPr id="5" name="Picture 2"/>
          <p:cNvPicPr preferRelativeResize="0">
            <a:picLocks noChangeArrowheads="1"/>
          </p:cNvPicPr>
          <p:nvPr/>
        </p:nvPicPr>
        <p:blipFill>
          <a:blip r:embed="rId5" cstate="print"/>
          <a:srcRect l="5568" t="13631" r="10648" b="25650"/>
          <a:stretch>
            <a:fillRect/>
          </a:stretch>
        </p:blipFill>
        <p:spPr bwMode="auto">
          <a:xfrm>
            <a:off x="107504" y="6093296"/>
            <a:ext cx="2016224" cy="504056"/>
          </a:xfrm>
          <a:prstGeom prst="rect">
            <a:avLst/>
          </a:prstGeom>
          <a:noFill/>
          <a:ln w="9525">
            <a:noFill/>
            <a:miter lim="800000"/>
            <a:headEnd/>
            <a:tailEnd/>
          </a:ln>
          <a:effectLst/>
        </p:spPr>
      </p:pic>
      <p:pic>
        <p:nvPicPr>
          <p:cNvPr id="6" name="Picture 2" descr="P:\Spence Wendy\Moira_Shire_logo.jpg"/>
          <p:cNvPicPr>
            <a:picLocks noChangeAspect="1" noChangeArrowheads="1"/>
          </p:cNvPicPr>
          <p:nvPr/>
        </p:nvPicPr>
        <p:blipFill>
          <a:blip r:embed="rId6" cstate="print"/>
          <a:srcRect/>
          <a:stretch>
            <a:fillRect/>
          </a:stretch>
        </p:blipFill>
        <p:spPr bwMode="auto">
          <a:xfrm>
            <a:off x="5580112" y="5866111"/>
            <a:ext cx="936104" cy="875257"/>
          </a:xfrm>
          <a:prstGeom prst="rect">
            <a:avLst/>
          </a:prstGeom>
          <a:noFill/>
        </p:spPr>
      </p:pic>
      <p:graphicFrame>
        <p:nvGraphicFramePr>
          <p:cNvPr id="6147" name="Object 3"/>
          <p:cNvGraphicFramePr>
            <a:graphicFrameLocks noChangeAspect="1"/>
          </p:cNvGraphicFramePr>
          <p:nvPr/>
        </p:nvGraphicFramePr>
        <p:xfrm>
          <a:off x="8244408" y="5733256"/>
          <a:ext cx="654119" cy="1008112"/>
        </p:xfrm>
        <a:graphic>
          <a:graphicData uri="http://schemas.openxmlformats.org/presentationml/2006/ole">
            <mc:AlternateContent xmlns:mc="http://schemas.openxmlformats.org/markup-compatibility/2006">
              <mc:Choice xmlns:v="urn:schemas-microsoft-com:vml" Requires="v">
                <p:oleObj spid="_x0000_s1038" name="Picture" r:id="rId7" imgW="1349280" imgH="2079360" progId="StaticMetafile">
                  <p:embed/>
                </p:oleObj>
              </mc:Choice>
              <mc:Fallback>
                <p:oleObj name="Picture" r:id="rId7" imgW="1349280" imgH="2079360" progId="StaticMetafile">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44408" y="5733256"/>
                        <a:ext cx="654119"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8" name="Object 4"/>
          <p:cNvGraphicFramePr>
            <a:graphicFrameLocks noChangeAspect="1"/>
          </p:cNvGraphicFramePr>
          <p:nvPr/>
        </p:nvGraphicFramePr>
        <p:xfrm>
          <a:off x="6948264" y="5877272"/>
          <a:ext cx="656446" cy="792088"/>
        </p:xfrm>
        <a:graphic>
          <a:graphicData uri="http://schemas.openxmlformats.org/presentationml/2006/ole">
            <mc:AlternateContent xmlns:mc="http://schemas.openxmlformats.org/markup-compatibility/2006">
              <mc:Choice xmlns:v="urn:schemas-microsoft-com:vml" Requires="v">
                <p:oleObj spid="_x0000_s1039" name="Picture" r:id="rId9" imgW="1436266" imgH="1733440" progId="StaticMetafile">
                  <p:embed/>
                </p:oleObj>
              </mc:Choice>
              <mc:Fallback>
                <p:oleObj name="Picture" r:id="rId9" imgW="1436266" imgH="1733440" progId="StaticMetafile">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48264" y="5877272"/>
                        <a:ext cx="656446"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010661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Asset Management</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Why is asset management important?</a:t>
            </a:r>
          </a:p>
          <a:p>
            <a:r>
              <a:rPr lang="en-AU" b="1" dirty="0" smtClean="0"/>
              <a:t>Assets are used to deliver agreed community services</a:t>
            </a:r>
          </a:p>
          <a:p>
            <a:r>
              <a:rPr lang="en-AU" dirty="0" smtClean="0"/>
              <a:t>They need to be managed in such a way that the assets produce maximum performance for the lowest whole of life cost</a:t>
            </a:r>
          </a:p>
          <a:p>
            <a:r>
              <a:rPr lang="en-AU" dirty="0" smtClean="0"/>
              <a:t>Asset Management (AM)is more complex than it sounds: it underpins services, long term planning and the financial sustainability of the Council</a:t>
            </a:r>
          </a:p>
          <a:p>
            <a:r>
              <a:rPr lang="en-AU" dirty="0" smtClean="0"/>
              <a:t>AM needs to be viewed as a corporate function: need to do it for all assets, not just some</a:t>
            </a:r>
          </a:p>
          <a:p>
            <a:endParaRPr lang="en-AU" dirty="0"/>
          </a:p>
        </p:txBody>
      </p:sp>
    </p:spTree>
    <p:extLst>
      <p:ext uri="{BB962C8B-B14F-4D97-AF65-F5344CB8AC3E}">
        <p14:creationId xmlns:p14="http://schemas.microsoft.com/office/powerpoint/2010/main" val="3551238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Basic  Principles of AM</a:t>
            </a:r>
            <a:endParaRPr lang="en-AU" dirty="0"/>
          </a:p>
        </p:txBody>
      </p:sp>
      <p:sp>
        <p:nvSpPr>
          <p:cNvPr id="3" name="Content Placeholder 2"/>
          <p:cNvSpPr>
            <a:spLocks noGrp="1"/>
          </p:cNvSpPr>
          <p:nvPr>
            <p:ph idx="1"/>
          </p:nvPr>
        </p:nvSpPr>
        <p:spPr>
          <a:xfrm>
            <a:off x="457200" y="1268760"/>
            <a:ext cx="8229600" cy="4857403"/>
          </a:xfrm>
        </p:spPr>
        <p:txBody>
          <a:bodyPr>
            <a:normAutofit fontScale="77500" lnSpcReduction="20000"/>
          </a:bodyPr>
          <a:lstStyle/>
          <a:p>
            <a:r>
              <a:rPr lang="en-AU" b="1" dirty="0" smtClean="0"/>
              <a:t>Know what you own </a:t>
            </a:r>
            <a:r>
              <a:rPr lang="en-AU" dirty="0" smtClean="0"/>
              <a:t>(asset register)</a:t>
            </a:r>
          </a:p>
          <a:p>
            <a:r>
              <a:rPr lang="en-AU" dirty="0" smtClean="0"/>
              <a:t>Know what </a:t>
            </a:r>
            <a:r>
              <a:rPr lang="en-AU" b="1" dirty="0" smtClean="0"/>
              <a:t>condition</a:t>
            </a:r>
            <a:r>
              <a:rPr lang="en-AU" dirty="0" smtClean="0"/>
              <a:t> it is in (and monitor)</a:t>
            </a:r>
          </a:p>
          <a:p>
            <a:r>
              <a:rPr lang="en-AU" dirty="0" smtClean="0"/>
              <a:t>Know what the </a:t>
            </a:r>
            <a:r>
              <a:rPr lang="en-AU" b="1" dirty="0" smtClean="0"/>
              <a:t>community priorities</a:t>
            </a:r>
            <a:r>
              <a:rPr lang="en-AU" dirty="0" smtClean="0"/>
              <a:t>, needs and capacities to pay are (community plans)</a:t>
            </a:r>
          </a:p>
          <a:p>
            <a:r>
              <a:rPr lang="en-AU" dirty="0" smtClean="0"/>
              <a:t>Identify </a:t>
            </a:r>
            <a:r>
              <a:rPr lang="en-AU" b="1" dirty="0" smtClean="0"/>
              <a:t>levels of service </a:t>
            </a:r>
            <a:r>
              <a:rPr lang="en-AU" dirty="0" smtClean="0"/>
              <a:t>(and maintenance plans)</a:t>
            </a:r>
          </a:p>
          <a:p>
            <a:r>
              <a:rPr lang="en-AU" dirty="0" smtClean="0"/>
              <a:t>Develop </a:t>
            </a:r>
            <a:r>
              <a:rPr lang="en-AU" b="1" dirty="0" smtClean="0"/>
              <a:t>risk</a:t>
            </a:r>
            <a:r>
              <a:rPr lang="en-AU" dirty="0" smtClean="0"/>
              <a:t> strategies (Health &amp; well-being, OHS)</a:t>
            </a:r>
          </a:p>
          <a:p>
            <a:r>
              <a:rPr lang="en-AU" dirty="0" smtClean="0"/>
              <a:t>Identify </a:t>
            </a:r>
            <a:r>
              <a:rPr lang="en-AU" b="1" dirty="0" smtClean="0"/>
              <a:t>full life cycle costing</a:t>
            </a:r>
          </a:p>
          <a:p>
            <a:r>
              <a:rPr lang="en-AU" dirty="0" smtClean="0"/>
              <a:t>Develop </a:t>
            </a:r>
            <a:r>
              <a:rPr lang="en-AU" b="1" dirty="0" smtClean="0"/>
              <a:t>asset management plans </a:t>
            </a:r>
            <a:r>
              <a:rPr lang="en-AU" dirty="0" smtClean="0"/>
              <a:t>(AMPs)</a:t>
            </a:r>
          </a:p>
          <a:p>
            <a:r>
              <a:rPr lang="en-AU" dirty="0" smtClean="0"/>
              <a:t>Integrate AMPs with </a:t>
            </a:r>
            <a:r>
              <a:rPr lang="en-AU" b="1" dirty="0" smtClean="0"/>
              <a:t>LT Financial Plan</a:t>
            </a:r>
          </a:p>
          <a:p>
            <a:r>
              <a:rPr lang="en-AU" dirty="0" smtClean="0"/>
              <a:t>The Council needs to be financially </a:t>
            </a:r>
            <a:r>
              <a:rPr lang="en-AU" b="1" dirty="0" smtClean="0"/>
              <a:t>sustainable</a:t>
            </a:r>
            <a:r>
              <a:rPr lang="en-AU" dirty="0" smtClean="0"/>
              <a:t> in the long term</a:t>
            </a:r>
          </a:p>
          <a:p>
            <a:r>
              <a:rPr lang="en-AU" dirty="0" smtClean="0"/>
              <a:t>Implement </a:t>
            </a:r>
            <a:r>
              <a:rPr lang="en-AU" b="1" dirty="0" smtClean="0"/>
              <a:t>continuous improvement </a:t>
            </a:r>
            <a:r>
              <a:rPr lang="en-AU" dirty="0" smtClean="0"/>
              <a:t>practices and utilise technology</a:t>
            </a:r>
            <a:endParaRPr lang="en-AU" dirty="0"/>
          </a:p>
        </p:txBody>
      </p:sp>
    </p:spTree>
    <p:extLst>
      <p:ext uri="{BB962C8B-B14F-4D97-AF65-F5344CB8AC3E}">
        <p14:creationId xmlns:p14="http://schemas.microsoft.com/office/powerpoint/2010/main" val="967764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Two views</a:t>
            </a:r>
            <a:br>
              <a:rPr lang="en-AU" dirty="0" smtClean="0"/>
            </a:br>
            <a:r>
              <a:rPr lang="en-AU" dirty="0" smtClean="0"/>
              <a:t>View 1: the big picture (Council wide)  </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AM is a corporate function: collate AMPs for all assets</a:t>
            </a:r>
          </a:p>
          <a:p>
            <a:r>
              <a:rPr lang="en-AU" dirty="0" smtClean="0"/>
              <a:t>Is the Council living beyond its means?</a:t>
            </a:r>
          </a:p>
          <a:p>
            <a:r>
              <a:rPr lang="en-AU" dirty="0" smtClean="0"/>
              <a:t>Is the Council investing in new assets while not being able to maintain its existing assets </a:t>
            </a:r>
          </a:p>
          <a:p>
            <a:r>
              <a:rPr lang="en-AU" dirty="0" smtClean="0"/>
              <a:t>Are operating costs growing at the expense of asset replacement/renewal?</a:t>
            </a:r>
          </a:p>
          <a:p>
            <a:r>
              <a:rPr lang="en-AU" dirty="0" smtClean="0"/>
              <a:t>Are the levels of service unsustainable?</a:t>
            </a:r>
          </a:p>
          <a:p>
            <a:r>
              <a:rPr lang="en-AU" dirty="0" smtClean="0"/>
              <a:t>Does the Council have an ongoing underlying operating deficit? </a:t>
            </a:r>
            <a:endParaRPr lang="en-AU" dirty="0"/>
          </a:p>
        </p:txBody>
      </p:sp>
    </p:spTree>
    <p:extLst>
      <p:ext uri="{BB962C8B-B14F-4D97-AF65-F5344CB8AC3E}">
        <p14:creationId xmlns:p14="http://schemas.microsoft.com/office/powerpoint/2010/main" val="2611213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ontent Placeholder 21"/>
          <p:cNvSpPr>
            <a:spLocks noGrp="1"/>
          </p:cNvSpPr>
          <p:nvPr>
            <p:ph idx="1"/>
          </p:nvPr>
        </p:nvSpPr>
        <p:spPr/>
        <p:txBody>
          <a:bodyPr/>
          <a:lstStyle/>
          <a:p>
            <a:endParaRPr lang="en-AU" dirty="0"/>
          </a:p>
        </p:txBody>
      </p:sp>
      <p:sp>
        <p:nvSpPr>
          <p:cNvPr id="2" name="Title 1"/>
          <p:cNvSpPr>
            <a:spLocks noGrp="1"/>
          </p:cNvSpPr>
          <p:nvPr>
            <p:ph type="title"/>
          </p:nvPr>
        </p:nvSpPr>
        <p:spPr/>
        <p:txBody>
          <a:bodyPr/>
          <a:lstStyle/>
          <a:p>
            <a:r>
              <a:rPr lang="en-AU" dirty="0" smtClean="0"/>
              <a:t>Council Capacity Continuum</a:t>
            </a:r>
            <a:endParaRPr lang="en-AU" dirty="0"/>
          </a:p>
        </p:txBody>
      </p:sp>
      <p:sp>
        <p:nvSpPr>
          <p:cNvPr id="4" name="Up Arrow 3"/>
          <p:cNvSpPr/>
          <p:nvPr/>
        </p:nvSpPr>
        <p:spPr>
          <a:xfrm>
            <a:off x="3275856" y="1628800"/>
            <a:ext cx="648072" cy="42484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cxnSp>
        <p:nvCxnSpPr>
          <p:cNvPr id="6" name="Straight Connector 5"/>
          <p:cNvCxnSpPr/>
          <p:nvPr/>
        </p:nvCxnSpPr>
        <p:spPr>
          <a:xfrm>
            <a:off x="2699792" y="5877272"/>
            <a:ext cx="1872208" cy="0"/>
          </a:xfrm>
          <a:prstGeom prst="line">
            <a:avLst/>
          </a:prstGeom>
          <a:ln w="47625">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043608" y="5661248"/>
            <a:ext cx="1305165" cy="369332"/>
          </a:xfrm>
          <a:prstGeom prst="rect">
            <a:avLst/>
          </a:prstGeom>
          <a:noFill/>
        </p:spPr>
        <p:txBody>
          <a:bodyPr wrap="none" rtlCol="0">
            <a:spAutoFit/>
          </a:bodyPr>
          <a:lstStyle/>
          <a:p>
            <a:r>
              <a:rPr lang="en-AU" dirty="0" smtClean="0"/>
              <a:t>Basic Needs</a:t>
            </a:r>
            <a:endParaRPr lang="en-AU" dirty="0"/>
          </a:p>
        </p:txBody>
      </p:sp>
      <p:cxnSp>
        <p:nvCxnSpPr>
          <p:cNvPr id="8" name="Straight Connector 7"/>
          <p:cNvCxnSpPr/>
          <p:nvPr/>
        </p:nvCxnSpPr>
        <p:spPr>
          <a:xfrm>
            <a:off x="2699792" y="4437112"/>
            <a:ext cx="1872208" cy="0"/>
          </a:xfrm>
          <a:prstGeom prst="line">
            <a:avLst/>
          </a:prstGeom>
          <a:ln w="47625">
            <a:solidFill>
              <a:srgbClr val="00B0F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83568" y="4221088"/>
            <a:ext cx="2049344" cy="369332"/>
          </a:xfrm>
          <a:prstGeom prst="rect">
            <a:avLst/>
          </a:prstGeom>
          <a:noFill/>
        </p:spPr>
        <p:txBody>
          <a:bodyPr wrap="none" rtlCol="0">
            <a:spAutoFit/>
          </a:bodyPr>
          <a:lstStyle/>
          <a:p>
            <a:r>
              <a:rPr lang="en-AU" dirty="0" smtClean="0"/>
              <a:t>Intermediate Needs</a:t>
            </a:r>
            <a:endParaRPr lang="en-AU" dirty="0"/>
          </a:p>
        </p:txBody>
      </p:sp>
      <p:sp>
        <p:nvSpPr>
          <p:cNvPr id="10" name="TextBox 9"/>
          <p:cNvSpPr txBox="1"/>
          <p:nvPr/>
        </p:nvSpPr>
        <p:spPr>
          <a:xfrm>
            <a:off x="1115616" y="2636912"/>
            <a:ext cx="778868" cy="369332"/>
          </a:xfrm>
          <a:prstGeom prst="rect">
            <a:avLst/>
          </a:prstGeom>
          <a:noFill/>
        </p:spPr>
        <p:txBody>
          <a:bodyPr wrap="none" rtlCol="0">
            <a:spAutoFit/>
          </a:bodyPr>
          <a:lstStyle/>
          <a:p>
            <a:r>
              <a:rPr lang="en-AU" dirty="0" smtClean="0"/>
              <a:t>Wants</a:t>
            </a:r>
            <a:endParaRPr lang="en-AU" dirty="0"/>
          </a:p>
        </p:txBody>
      </p:sp>
      <p:cxnSp>
        <p:nvCxnSpPr>
          <p:cNvPr id="11" name="Straight Connector 10"/>
          <p:cNvCxnSpPr/>
          <p:nvPr/>
        </p:nvCxnSpPr>
        <p:spPr>
          <a:xfrm>
            <a:off x="2699792" y="2852936"/>
            <a:ext cx="1872208" cy="0"/>
          </a:xfrm>
          <a:prstGeom prst="line">
            <a:avLst/>
          </a:prstGeom>
          <a:ln w="4762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419872" y="3573016"/>
            <a:ext cx="1152128" cy="0"/>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788024" y="3429000"/>
            <a:ext cx="1978427" cy="369332"/>
          </a:xfrm>
          <a:prstGeom prst="rect">
            <a:avLst/>
          </a:prstGeom>
          <a:noFill/>
        </p:spPr>
        <p:txBody>
          <a:bodyPr wrap="none" rtlCol="0">
            <a:spAutoFit/>
          </a:bodyPr>
          <a:lstStyle/>
          <a:p>
            <a:r>
              <a:rPr lang="en-AU" i="1" dirty="0" smtClean="0"/>
              <a:t>Financially Capable</a:t>
            </a:r>
            <a:endParaRPr lang="en-AU" i="1" dirty="0"/>
          </a:p>
        </p:txBody>
      </p:sp>
      <p:sp>
        <p:nvSpPr>
          <p:cNvPr id="14" name="TextBox 13"/>
          <p:cNvSpPr txBox="1"/>
          <p:nvPr/>
        </p:nvSpPr>
        <p:spPr>
          <a:xfrm>
            <a:off x="4860032" y="4941168"/>
            <a:ext cx="2265044" cy="369332"/>
          </a:xfrm>
          <a:prstGeom prst="rect">
            <a:avLst/>
          </a:prstGeom>
          <a:noFill/>
        </p:spPr>
        <p:txBody>
          <a:bodyPr wrap="none" rtlCol="0">
            <a:spAutoFit/>
          </a:bodyPr>
          <a:lstStyle/>
          <a:p>
            <a:r>
              <a:rPr lang="en-AU" i="1" dirty="0" smtClean="0"/>
              <a:t>Financially Challenged</a:t>
            </a:r>
            <a:endParaRPr lang="en-AU" i="1" dirty="0"/>
          </a:p>
        </p:txBody>
      </p:sp>
      <p:cxnSp>
        <p:nvCxnSpPr>
          <p:cNvPr id="15" name="Straight Connector 14"/>
          <p:cNvCxnSpPr/>
          <p:nvPr/>
        </p:nvCxnSpPr>
        <p:spPr>
          <a:xfrm>
            <a:off x="3419872" y="5085184"/>
            <a:ext cx="1152128" cy="0"/>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419872" y="2348880"/>
            <a:ext cx="1152128" cy="0"/>
          </a:xfrm>
          <a:prstGeom prst="line">
            <a:avLst/>
          </a:prstGeom>
          <a:ln w="38100">
            <a:solidFill>
              <a:srgbClr val="FF66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932040" y="2132856"/>
            <a:ext cx="1846980" cy="369332"/>
          </a:xfrm>
          <a:prstGeom prst="rect">
            <a:avLst/>
          </a:prstGeom>
          <a:noFill/>
        </p:spPr>
        <p:txBody>
          <a:bodyPr wrap="none" rtlCol="0">
            <a:spAutoFit/>
          </a:bodyPr>
          <a:lstStyle/>
          <a:p>
            <a:r>
              <a:rPr lang="en-AU" i="1" dirty="0" smtClean="0"/>
              <a:t>Financially Secure</a:t>
            </a:r>
            <a:endParaRPr lang="en-AU" i="1" dirty="0"/>
          </a:p>
        </p:txBody>
      </p:sp>
      <p:sp>
        <p:nvSpPr>
          <p:cNvPr id="18" name="TextBox 17"/>
          <p:cNvSpPr txBox="1"/>
          <p:nvPr/>
        </p:nvSpPr>
        <p:spPr>
          <a:xfrm>
            <a:off x="4788024" y="5733256"/>
            <a:ext cx="2007281" cy="253916"/>
          </a:xfrm>
          <a:prstGeom prst="rect">
            <a:avLst/>
          </a:prstGeom>
          <a:noFill/>
        </p:spPr>
        <p:txBody>
          <a:bodyPr wrap="none" rtlCol="0">
            <a:spAutoFit/>
          </a:bodyPr>
          <a:lstStyle/>
          <a:p>
            <a:r>
              <a:rPr lang="en-AU" sz="1050" i="1" dirty="0" smtClean="0"/>
              <a:t>Roads, Garbage, Health Services</a:t>
            </a:r>
            <a:endParaRPr lang="en-AU" sz="1050" i="1" dirty="0"/>
          </a:p>
        </p:txBody>
      </p:sp>
      <p:sp>
        <p:nvSpPr>
          <p:cNvPr id="19" name="TextBox 18"/>
          <p:cNvSpPr txBox="1"/>
          <p:nvPr/>
        </p:nvSpPr>
        <p:spPr>
          <a:xfrm>
            <a:off x="4788024" y="4293096"/>
            <a:ext cx="3666388" cy="253916"/>
          </a:xfrm>
          <a:prstGeom prst="rect">
            <a:avLst/>
          </a:prstGeom>
          <a:noFill/>
        </p:spPr>
        <p:txBody>
          <a:bodyPr wrap="none" rtlCol="0">
            <a:spAutoFit/>
          </a:bodyPr>
          <a:lstStyle/>
          <a:p>
            <a:r>
              <a:rPr lang="en-AU" sz="1050" i="1" dirty="0" smtClean="0"/>
              <a:t>Infant Welfare Services, Home Help, Preschool, </a:t>
            </a:r>
            <a:r>
              <a:rPr lang="en-AU" sz="1050" b="1" i="1" dirty="0" smtClean="0"/>
              <a:t>Parks &amp; Gardens</a:t>
            </a:r>
            <a:endParaRPr lang="en-AU" sz="1050" b="1" i="1" dirty="0"/>
          </a:p>
        </p:txBody>
      </p:sp>
      <p:sp>
        <p:nvSpPr>
          <p:cNvPr id="20" name="TextBox 19"/>
          <p:cNvSpPr txBox="1"/>
          <p:nvPr/>
        </p:nvSpPr>
        <p:spPr>
          <a:xfrm>
            <a:off x="4716016" y="2708920"/>
            <a:ext cx="4051109" cy="253916"/>
          </a:xfrm>
          <a:prstGeom prst="rect">
            <a:avLst/>
          </a:prstGeom>
          <a:noFill/>
        </p:spPr>
        <p:txBody>
          <a:bodyPr wrap="none" rtlCol="0">
            <a:spAutoFit/>
          </a:bodyPr>
          <a:lstStyle/>
          <a:p>
            <a:r>
              <a:rPr lang="en-AU" sz="1050" i="1" dirty="0" smtClean="0"/>
              <a:t>Regional Aquatic Centres, Community Centres, Performing Arts Centres</a:t>
            </a:r>
            <a:endParaRPr lang="en-AU" sz="1050" i="1" dirty="0"/>
          </a:p>
        </p:txBody>
      </p:sp>
      <p:sp>
        <p:nvSpPr>
          <p:cNvPr id="23" name="TextBox 22"/>
          <p:cNvSpPr txBox="1"/>
          <p:nvPr/>
        </p:nvSpPr>
        <p:spPr>
          <a:xfrm>
            <a:off x="5220072" y="1124744"/>
            <a:ext cx="3312368" cy="523220"/>
          </a:xfrm>
          <a:prstGeom prst="rect">
            <a:avLst/>
          </a:prstGeom>
          <a:noFill/>
        </p:spPr>
        <p:txBody>
          <a:bodyPr wrap="square" rtlCol="0">
            <a:spAutoFit/>
          </a:bodyPr>
          <a:lstStyle/>
          <a:p>
            <a:r>
              <a:rPr lang="en-AU" sz="1400" b="1" dirty="0" smtClean="0">
                <a:solidFill>
                  <a:srgbClr val="C00000"/>
                </a:solidFill>
              </a:rPr>
              <a:t>Where does your Council Sit?</a:t>
            </a:r>
          </a:p>
          <a:p>
            <a:r>
              <a:rPr lang="en-AU" sz="1400" b="1" dirty="0" smtClean="0">
                <a:solidFill>
                  <a:srgbClr val="C00000"/>
                </a:solidFill>
              </a:rPr>
              <a:t>Where will it be in 10 years time?</a:t>
            </a:r>
            <a:endParaRPr lang="en-AU" sz="1400" b="1" dirty="0">
              <a:solidFill>
                <a:srgbClr val="C00000"/>
              </a:solidFill>
            </a:endParaRPr>
          </a:p>
        </p:txBody>
      </p:sp>
    </p:spTree>
    <p:extLst>
      <p:ext uri="{BB962C8B-B14F-4D97-AF65-F5344CB8AC3E}">
        <p14:creationId xmlns:p14="http://schemas.microsoft.com/office/powerpoint/2010/main" val="38774499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7" grpId="0"/>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AU" dirty="0" smtClean="0"/>
              <a:t>Service Influence on LTFP</a:t>
            </a:r>
            <a:endParaRPr lang="en-AU" dirty="0"/>
          </a:p>
        </p:txBody>
      </p:sp>
      <p:sp>
        <p:nvSpPr>
          <p:cNvPr id="4" name="Rectangle 3"/>
          <p:cNvSpPr/>
          <p:nvPr/>
        </p:nvSpPr>
        <p:spPr>
          <a:xfrm>
            <a:off x="6444208" y="3140968"/>
            <a:ext cx="864096" cy="864096"/>
          </a:xfrm>
          <a:prstGeom prst="rect">
            <a:avLst/>
          </a:prstGeom>
          <a:solidFill>
            <a:srgbClr val="CC99FF"/>
          </a:solidFill>
          <a:ln w="158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b="1" dirty="0" smtClean="0">
                <a:solidFill>
                  <a:schemeClr val="tx1"/>
                </a:solidFill>
                <a:latin typeface="Calibri" pitchFamily="34" charset="0"/>
                <a:cs typeface="Calibri" pitchFamily="34" charset="0"/>
              </a:rPr>
              <a:t>Long Term Financial Plan</a:t>
            </a:r>
          </a:p>
        </p:txBody>
      </p:sp>
      <p:sp>
        <p:nvSpPr>
          <p:cNvPr id="5" name="Rectangle 4"/>
          <p:cNvSpPr/>
          <p:nvPr/>
        </p:nvSpPr>
        <p:spPr>
          <a:xfrm>
            <a:off x="2339752" y="1196976"/>
            <a:ext cx="864096" cy="360040"/>
          </a:xfrm>
          <a:prstGeom prst="rect">
            <a:avLst/>
          </a:prstGeom>
          <a:solidFill>
            <a:srgbClr val="3399FF"/>
          </a:solidFill>
          <a:ln w="15875"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b="1" dirty="0" smtClean="0">
                <a:solidFill>
                  <a:schemeClr val="tx1"/>
                </a:solidFill>
                <a:latin typeface="Calibri" pitchFamily="34" charset="0"/>
                <a:cs typeface="Calibri" pitchFamily="34" charset="0"/>
              </a:rPr>
              <a:t>Service Plan 1</a:t>
            </a:r>
          </a:p>
        </p:txBody>
      </p:sp>
      <p:sp>
        <p:nvSpPr>
          <p:cNvPr id="7" name="Rectangle 6"/>
          <p:cNvSpPr/>
          <p:nvPr/>
        </p:nvSpPr>
        <p:spPr>
          <a:xfrm>
            <a:off x="2339752" y="1557016"/>
            <a:ext cx="864096" cy="360040"/>
          </a:xfrm>
          <a:prstGeom prst="rect">
            <a:avLst/>
          </a:prstGeom>
          <a:solidFill>
            <a:srgbClr val="3399FF"/>
          </a:solidFill>
          <a:ln w="15875"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b="1" dirty="0" smtClean="0">
                <a:solidFill>
                  <a:schemeClr val="tx1"/>
                </a:solidFill>
                <a:latin typeface="Calibri" pitchFamily="34" charset="0"/>
                <a:cs typeface="Calibri" pitchFamily="34" charset="0"/>
              </a:rPr>
              <a:t>Service Plan 2</a:t>
            </a:r>
          </a:p>
        </p:txBody>
      </p:sp>
      <p:sp>
        <p:nvSpPr>
          <p:cNvPr id="8" name="Rectangle 7"/>
          <p:cNvSpPr/>
          <p:nvPr/>
        </p:nvSpPr>
        <p:spPr>
          <a:xfrm>
            <a:off x="2339752" y="2637136"/>
            <a:ext cx="864096" cy="360040"/>
          </a:xfrm>
          <a:prstGeom prst="rect">
            <a:avLst/>
          </a:prstGeom>
          <a:solidFill>
            <a:srgbClr val="3399FF">
              <a:alpha val="49000"/>
            </a:srgbClr>
          </a:solidFill>
          <a:ln w="15875" cmpd="sng">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b="1" dirty="0" smtClean="0">
                <a:solidFill>
                  <a:schemeClr val="tx1"/>
                </a:solidFill>
                <a:latin typeface="Calibri" pitchFamily="34" charset="0"/>
                <a:cs typeface="Calibri" pitchFamily="34" charset="0"/>
              </a:rPr>
              <a:t>Service Plan …</a:t>
            </a:r>
          </a:p>
        </p:txBody>
      </p:sp>
      <p:sp>
        <p:nvSpPr>
          <p:cNvPr id="9" name="Rectangle 8"/>
          <p:cNvSpPr/>
          <p:nvPr/>
        </p:nvSpPr>
        <p:spPr>
          <a:xfrm>
            <a:off x="2051720" y="3573240"/>
            <a:ext cx="1152128" cy="360040"/>
          </a:xfrm>
          <a:prstGeom prst="rect">
            <a:avLst/>
          </a:prstGeom>
          <a:solidFill>
            <a:srgbClr val="FF9933"/>
          </a:solidFill>
          <a:ln w="15875" cmpd="sng">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b="1" dirty="0" smtClean="0">
                <a:solidFill>
                  <a:schemeClr val="tx1"/>
                </a:solidFill>
                <a:latin typeface="Calibri" pitchFamily="34" charset="0"/>
                <a:cs typeface="Calibri" pitchFamily="34" charset="0"/>
              </a:rPr>
              <a:t>Asset Management Plan 1</a:t>
            </a:r>
          </a:p>
        </p:txBody>
      </p:sp>
      <p:sp>
        <p:nvSpPr>
          <p:cNvPr id="10" name="Rectangle 9"/>
          <p:cNvSpPr/>
          <p:nvPr/>
        </p:nvSpPr>
        <p:spPr>
          <a:xfrm>
            <a:off x="2051720" y="3933280"/>
            <a:ext cx="1152128" cy="360040"/>
          </a:xfrm>
          <a:prstGeom prst="rect">
            <a:avLst/>
          </a:prstGeom>
          <a:solidFill>
            <a:srgbClr val="FF9933"/>
          </a:solidFill>
          <a:ln w="15875" cmpd="sng">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b="1" dirty="0" smtClean="0">
                <a:solidFill>
                  <a:schemeClr val="tx1"/>
                </a:solidFill>
                <a:latin typeface="Calibri" pitchFamily="34" charset="0"/>
                <a:cs typeface="Calibri" pitchFamily="34" charset="0"/>
              </a:rPr>
              <a:t>Asset Management Plan  2</a:t>
            </a:r>
          </a:p>
        </p:txBody>
      </p:sp>
      <p:sp>
        <p:nvSpPr>
          <p:cNvPr id="11" name="Rectangle 10"/>
          <p:cNvSpPr/>
          <p:nvPr/>
        </p:nvSpPr>
        <p:spPr>
          <a:xfrm>
            <a:off x="2051720" y="4293320"/>
            <a:ext cx="1152128" cy="360040"/>
          </a:xfrm>
          <a:prstGeom prst="rect">
            <a:avLst/>
          </a:prstGeom>
          <a:solidFill>
            <a:srgbClr val="FF9933">
              <a:alpha val="51000"/>
            </a:srgbClr>
          </a:solidFill>
          <a:ln w="15875" cmpd="sng">
            <a:solidFill>
              <a:srgbClr val="FF33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b="1" dirty="0" smtClean="0">
                <a:solidFill>
                  <a:schemeClr val="tx1"/>
                </a:solidFill>
                <a:latin typeface="Calibri" pitchFamily="34" charset="0"/>
                <a:cs typeface="Calibri" pitchFamily="34" charset="0"/>
              </a:rPr>
              <a:t>Asset Management Plan  …</a:t>
            </a:r>
          </a:p>
        </p:txBody>
      </p:sp>
      <p:sp>
        <p:nvSpPr>
          <p:cNvPr id="12" name="Rectangle 11"/>
          <p:cNvSpPr/>
          <p:nvPr/>
        </p:nvSpPr>
        <p:spPr>
          <a:xfrm>
            <a:off x="2051720" y="4653360"/>
            <a:ext cx="1152128" cy="360040"/>
          </a:xfrm>
          <a:prstGeom prst="rect">
            <a:avLst/>
          </a:prstGeom>
          <a:solidFill>
            <a:srgbClr val="FF9933">
              <a:alpha val="51000"/>
            </a:srgbClr>
          </a:solidFill>
          <a:ln w="15875" cmpd="sng">
            <a:solidFill>
              <a:srgbClr val="FF33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b="1" dirty="0" smtClean="0">
                <a:solidFill>
                  <a:schemeClr val="tx1"/>
                </a:solidFill>
                <a:latin typeface="Calibri" pitchFamily="34" charset="0"/>
                <a:cs typeface="Calibri" pitchFamily="34" charset="0"/>
              </a:rPr>
              <a:t>Asset Management Plan  …</a:t>
            </a:r>
          </a:p>
        </p:txBody>
      </p:sp>
      <p:sp>
        <p:nvSpPr>
          <p:cNvPr id="15" name="Right Brace 14"/>
          <p:cNvSpPr/>
          <p:nvPr/>
        </p:nvSpPr>
        <p:spPr>
          <a:xfrm>
            <a:off x="4572000" y="1196976"/>
            <a:ext cx="288032" cy="1800200"/>
          </a:xfrm>
          <a:prstGeom prst="rightBrace">
            <a:avLst/>
          </a:prstGeom>
          <a:ln w="15875" cmpd="sng">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dirty="0">
              <a:latin typeface="Calibri" pitchFamily="34" charset="0"/>
              <a:cs typeface="Calibri" pitchFamily="34" charset="0"/>
            </a:endParaRPr>
          </a:p>
        </p:txBody>
      </p:sp>
      <p:sp>
        <p:nvSpPr>
          <p:cNvPr id="16" name="Right Brace 15"/>
          <p:cNvSpPr/>
          <p:nvPr/>
        </p:nvSpPr>
        <p:spPr>
          <a:xfrm>
            <a:off x="4572000" y="3573240"/>
            <a:ext cx="288032" cy="1440160"/>
          </a:xfrm>
          <a:prstGeom prst="rightBrace">
            <a:avLst/>
          </a:prstGeom>
          <a:ln w="15875" cmpd="sng">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dirty="0">
              <a:latin typeface="Calibri" pitchFamily="34" charset="0"/>
              <a:cs typeface="Calibri" pitchFamily="34" charset="0"/>
            </a:endParaRPr>
          </a:p>
        </p:txBody>
      </p:sp>
      <p:sp>
        <p:nvSpPr>
          <p:cNvPr id="23" name="Right Brace 22"/>
          <p:cNvSpPr/>
          <p:nvPr/>
        </p:nvSpPr>
        <p:spPr>
          <a:xfrm>
            <a:off x="5796136" y="1124968"/>
            <a:ext cx="432048" cy="4896320"/>
          </a:xfrm>
          <a:prstGeom prst="rightBrace">
            <a:avLst/>
          </a:prstGeom>
          <a:ln w="15875" cmpd="sng">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sz="900" dirty="0">
              <a:latin typeface="Calibri" pitchFamily="34" charset="0"/>
              <a:cs typeface="Calibri" pitchFamily="34" charset="0"/>
            </a:endParaRPr>
          </a:p>
        </p:txBody>
      </p:sp>
      <p:sp>
        <p:nvSpPr>
          <p:cNvPr id="24" name="Rectangle 23"/>
          <p:cNvSpPr/>
          <p:nvPr/>
        </p:nvSpPr>
        <p:spPr>
          <a:xfrm>
            <a:off x="3563888" y="1196976"/>
            <a:ext cx="936104" cy="360040"/>
          </a:xfrm>
          <a:prstGeom prst="rect">
            <a:avLst/>
          </a:prstGeom>
          <a:solidFill>
            <a:srgbClr val="3399FF"/>
          </a:solidFill>
          <a:ln w="15875"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dirty="0" smtClean="0">
                <a:solidFill>
                  <a:schemeClr val="tx1"/>
                </a:solidFill>
                <a:latin typeface="Calibri" pitchFamily="34" charset="0"/>
                <a:cs typeface="Calibri" pitchFamily="34" charset="0"/>
              </a:rPr>
              <a:t>Resource and Funding Needs</a:t>
            </a:r>
          </a:p>
        </p:txBody>
      </p:sp>
      <p:sp>
        <p:nvSpPr>
          <p:cNvPr id="25" name="Rectangle 24"/>
          <p:cNvSpPr/>
          <p:nvPr/>
        </p:nvSpPr>
        <p:spPr>
          <a:xfrm>
            <a:off x="3563888" y="1557016"/>
            <a:ext cx="936104" cy="360040"/>
          </a:xfrm>
          <a:prstGeom prst="rect">
            <a:avLst/>
          </a:prstGeom>
          <a:solidFill>
            <a:srgbClr val="3399FF"/>
          </a:solidFill>
          <a:ln w="15875"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dirty="0" smtClean="0">
                <a:solidFill>
                  <a:schemeClr val="tx1"/>
                </a:solidFill>
                <a:latin typeface="Calibri" pitchFamily="34" charset="0"/>
                <a:cs typeface="Calibri" pitchFamily="34" charset="0"/>
              </a:rPr>
              <a:t>Resource and Funding Needs</a:t>
            </a:r>
          </a:p>
        </p:txBody>
      </p:sp>
      <p:sp>
        <p:nvSpPr>
          <p:cNvPr id="26" name="Rectangle 25"/>
          <p:cNvSpPr/>
          <p:nvPr/>
        </p:nvSpPr>
        <p:spPr>
          <a:xfrm>
            <a:off x="2339752" y="1917056"/>
            <a:ext cx="864096" cy="360040"/>
          </a:xfrm>
          <a:prstGeom prst="rect">
            <a:avLst/>
          </a:prstGeom>
          <a:solidFill>
            <a:srgbClr val="3399FF"/>
          </a:solidFill>
          <a:ln w="15875"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b="1" dirty="0" smtClean="0">
                <a:solidFill>
                  <a:schemeClr val="tx1"/>
                </a:solidFill>
                <a:latin typeface="Calibri" pitchFamily="34" charset="0"/>
                <a:cs typeface="Calibri" pitchFamily="34" charset="0"/>
              </a:rPr>
              <a:t>Service Plan 3</a:t>
            </a:r>
          </a:p>
        </p:txBody>
      </p:sp>
      <p:sp>
        <p:nvSpPr>
          <p:cNvPr id="27" name="Rectangle 26"/>
          <p:cNvSpPr/>
          <p:nvPr/>
        </p:nvSpPr>
        <p:spPr>
          <a:xfrm>
            <a:off x="2339752" y="2277096"/>
            <a:ext cx="864096" cy="360040"/>
          </a:xfrm>
          <a:prstGeom prst="rect">
            <a:avLst/>
          </a:prstGeom>
          <a:solidFill>
            <a:srgbClr val="3399FF">
              <a:alpha val="49000"/>
            </a:srgbClr>
          </a:solidFill>
          <a:ln w="15875" cmpd="sng">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b="1" dirty="0" smtClean="0">
                <a:solidFill>
                  <a:schemeClr val="tx1"/>
                </a:solidFill>
                <a:latin typeface="Calibri" pitchFamily="34" charset="0"/>
                <a:cs typeface="Calibri" pitchFamily="34" charset="0"/>
              </a:rPr>
              <a:t>Service Plan …</a:t>
            </a:r>
          </a:p>
        </p:txBody>
      </p:sp>
      <p:sp>
        <p:nvSpPr>
          <p:cNvPr id="28" name="Rectangle 27"/>
          <p:cNvSpPr/>
          <p:nvPr/>
        </p:nvSpPr>
        <p:spPr>
          <a:xfrm>
            <a:off x="3563888" y="1917056"/>
            <a:ext cx="936104" cy="360040"/>
          </a:xfrm>
          <a:prstGeom prst="rect">
            <a:avLst/>
          </a:prstGeom>
          <a:solidFill>
            <a:srgbClr val="3399FF"/>
          </a:solidFill>
          <a:ln w="15875"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dirty="0" smtClean="0">
                <a:solidFill>
                  <a:schemeClr val="tx1"/>
                </a:solidFill>
                <a:latin typeface="Calibri" pitchFamily="34" charset="0"/>
                <a:cs typeface="Calibri" pitchFamily="34" charset="0"/>
              </a:rPr>
              <a:t>Resource and Funding Needs</a:t>
            </a:r>
          </a:p>
        </p:txBody>
      </p:sp>
      <p:sp>
        <p:nvSpPr>
          <p:cNvPr id="29" name="Rectangle 28"/>
          <p:cNvSpPr/>
          <p:nvPr/>
        </p:nvSpPr>
        <p:spPr>
          <a:xfrm>
            <a:off x="3563888" y="2277096"/>
            <a:ext cx="936104" cy="360040"/>
          </a:xfrm>
          <a:prstGeom prst="rect">
            <a:avLst/>
          </a:prstGeom>
          <a:solidFill>
            <a:srgbClr val="3399FF">
              <a:alpha val="49000"/>
            </a:srgbClr>
          </a:solidFill>
          <a:ln w="15875" cmpd="sng">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dirty="0" smtClean="0">
                <a:solidFill>
                  <a:schemeClr val="tx1"/>
                </a:solidFill>
                <a:latin typeface="Calibri" pitchFamily="34" charset="0"/>
                <a:cs typeface="Calibri" pitchFamily="34" charset="0"/>
              </a:rPr>
              <a:t>Resource and Funding Needs</a:t>
            </a:r>
          </a:p>
        </p:txBody>
      </p:sp>
      <p:sp>
        <p:nvSpPr>
          <p:cNvPr id="30" name="Rectangle 29"/>
          <p:cNvSpPr/>
          <p:nvPr/>
        </p:nvSpPr>
        <p:spPr>
          <a:xfrm>
            <a:off x="3563888" y="2637136"/>
            <a:ext cx="936104" cy="360040"/>
          </a:xfrm>
          <a:prstGeom prst="rect">
            <a:avLst/>
          </a:prstGeom>
          <a:solidFill>
            <a:srgbClr val="3399FF">
              <a:alpha val="49000"/>
            </a:srgbClr>
          </a:solidFill>
          <a:ln w="15875" cmpd="sng">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dirty="0" smtClean="0">
                <a:solidFill>
                  <a:schemeClr val="tx1"/>
                </a:solidFill>
                <a:latin typeface="Calibri" pitchFamily="34" charset="0"/>
                <a:cs typeface="Calibri" pitchFamily="34" charset="0"/>
              </a:rPr>
              <a:t>Resource and Funding Needs</a:t>
            </a:r>
          </a:p>
        </p:txBody>
      </p:sp>
      <p:cxnSp>
        <p:nvCxnSpPr>
          <p:cNvPr id="31" name="Straight Arrow Connector 30"/>
          <p:cNvCxnSpPr/>
          <p:nvPr/>
        </p:nvCxnSpPr>
        <p:spPr>
          <a:xfrm>
            <a:off x="3275856" y="1413000"/>
            <a:ext cx="216024" cy="0"/>
          </a:xfrm>
          <a:prstGeom prst="straightConnector1">
            <a:avLst/>
          </a:prstGeom>
          <a:ln w="158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3275856" y="1773040"/>
            <a:ext cx="216024" cy="0"/>
          </a:xfrm>
          <a:prstGeom prst="straightConnector1">
            <a:avLst/>
          </a:prstGeom>
          <a:ln w="158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3275856" y="2061072"/>
            <a:ext cx="216024" cy="0"/>
          </a:xfrm>
          <a:prstGeom prst="straightConnector1">
            <a:avLst/>
          </a:prstGeom>
          <a:ln w="158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3275856" y="2421112"/>
            <a:ext cx="216024" cy="0"/>
          </a:xfrm>
          <a:prstGeom prst="straightConnector1">
            <a:avLst/>
          </a:prstGeom>
          <a:ln w="158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3275856" y="2781152"/>
            <a:ext cx="216024" cy="0"/>
          </a:xfrm>
          <a:prstGeom prst="straightConnector1">
            <a:avLst/>
          </a:prstGeom>
          <a:ln w="158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563888" y="3573240"/>
            <a:ext cx="936104" cy="360040"/>
          </a:xfrm>
          <a:prstGeom prst="rect">
            <a:avLst/>
          </a:prstGeom>
          <a:solidFill>
            <a:srgbClr val="FF9933"/>
          </a:solidFill>
          <a:ln w="15875" cmpd="sng">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dirty="0" smtClean="0">
                <a:solidFill>
                  <a:schemeClr val="tx1"/>
                </a:solidFill>
                <a:latin typeface="Calibri" pitchFamily="34" charset="0"/>
                <a:cs typeface="Calibri" pitchFamily="34" charset="0"/>
              </a:rPr>
              <a:t>Resource and Funding Needs</a:t>
            </a:r>
          </a:p>
        </p:txBody>
      </p:sp>
      <p:sp>
        <p:nvSpPr>
          <p:cNvPr id="42" name="Rectangle 41"/>
          <p:cNvSpPr/>
          <p:nvPr/>
        </p:nvSpPr>
        <p:spPr>
          <a:xfrm>
            <a:off x="3563888" y="3933280"/>
            <a:ext cx="936104" cy="360040"/>
          </a:xfrm>
          <a:prstGeom prst="rect">
            <a:avLst/>
          </a:prstGeom>
          <a:solidFill>
            <a:srgbClr val="FF9933"/>
          </a:solidFill>
          <a:ln w="15875" cmpd="sng">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dirty="0" smtClean="0">
                <a:solidFill>
                  <a:schemeClr val="tx1"/>
                </a:solidFill>
                <a:latin typeface="Calibri" pitchFamily="34" charset="0"/>
                <a:cs typeface="Calibri" pitchFamily="34" charset="0"/>
              </a:rPr>
              <a:t>Resource and Funding Needs</a:t>
            </a:r>
          </a:p>
        </p:txBody>
      </p:sp>
      <p:sp>
        <p:nvSpPr>
          <p:cNvPr id="43" name="Rectangle 42"/>
          <p:cNvSpPr/>
          <p:nvPr/>
        </p:nvSpPr>
        <p:spPr>
          <a:xfrm>
            <a:off x="3563888" y="4293320"/>
            <a:ext cx="936104" cy="360040"/>
          </a:xfrm>
          <a:prstGeom prst="rect">
            <a:avLst/>
          </a:prstGeom>
          <a:solidFill>
            <a:srgbClr val="FF9933">
              <a:alpha val="51000"/>
            </a:srgbClr>
          </a:solidFill>
          <a:ln w="15875" cmpd="sng">
            <a:solidFill>
              <a:srgbClr val="FF33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dirty="0" smtClean="0">
                <a:solidFill>
                  <a:schemeClr val="tx1"/>
                </a:solidFill>
                <a:latin typeface="Calibri" pitchFamily="34" charset="0"/>
                <a:cs typeface="Calibri" pitchFamily="34" charset="0"/>
              </a:rPr>
              <a:t>Resource and Funding Needs</a:t>
            </a:r>
          </a:p>
        </p:txBody>
      </p:sp>
      <p:sp>
        <p:nvSpPr>
          <p:cNvPr id="44" name="Rectangle 43"/>
          <p:cNvSpPr/>
          <p:nvPr/>
        </p:nvSpPr>
        <p:spPr>
          <a:xfrm>
            <a:off x="3563888" y="4653360"/>
            <a:ext cx="936104" cy="360040"/>
          </a:xfrm>
          <a:prstGeom prst="rect">
            <a:avLst/>
          </a:prstGeom>
          <a:solidFill>
            <a:srgbClr val="FF9933">
              <a:alpha val="51000"/>
            </a:srgbClr>
          </a:solidFill>
          <a:ln w="15875" cmpd="sng">
            <a:solidFill>
              <a:srgbClr val="FF33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dirty="0" smtClean="0">
                <a:solidFill>
                  <a:schemeClr val="tx1"/>
                </a:solidFill>
                <a:latin typeface="Calibri" pitchFamily="34" charset="0"/>
                <a:cs typeface="Calibri" pitchFamily="34" charset="0"/>
              </a:rPr>
              <a:t>Resource and Funding Needs</a:t>
            </a:r>
          </a:p>
        </p:txBody>
      </p:sp>
      <p:cxnSp>
        <p:nvCxnSpPr>
          <p:cNvPr id="45" name="Straight Arrow Connector 44"/>
          <p:cNvCxnSpPr/>
          <p:nvPr/>
        </p:nvCxnSpPr>
        <p:spPr>
          <a:xfrm>
            <a:off x="3275856" y="3789264"/>
            <a:ext cx="216024" cy="0"/>
          </a:xfrm>
          <a:prstGeom prst="straightConnector1">
            <a:avLst/>
          </a:prstGeom>
          <a:ln w="15875">
            <a:solidFill>
              <a:srgbClr val="FF33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3275856" y="4149304"/>
            <a:ext cx="216024" cy="0"/>
          </a:xfrm>
          <a:prstGeom prst="straightConnector1">
            <a:avLst/>
          </a:prstGeom>
          <a:ln w="15875">
            <a:solidFill>
              <a:srgbClr val="FF33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3275856" y="4509344"/>
            <a:ext cx="216024" cy="0"/>
          </a:xfrm>
          <a:prstGeom prst="straightConnector1">
            <a:avLst/>
          </a:prstGeom>
          <a:ln w="15875">
            <a:solidFill>
              <a:srgbClr val="FF33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3275856" y="4797376"/>
            <a:ext cx="216024" cy="0"/>
          </a:xfrm>
          <a:prstGeom prst="straightConnector1">
            <a:avLst/>
          </a:prstGeom>
          <a:ln w="15875">
            <a:solidFill>
              <a:srgbClr val="FF3300"/>
            </a:solidFill>
            <a:tailEnd type="arrow"/>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2267744" y="5805488"/>
            <a:ext cx="864096" cy="360040"/>
          </a:xfrm>
          <a:prstGeom prst="rect">
            <a:avLst/>
          </a:prstGeom>
          <a:solidFill>
            <a:schemeClr val="accent4">
              <a:lumMod val="60000"/>
              <a:lumOff val="40000"/>
            </a:schemeClr>
          </a:solidFill>
          <a:ln w="158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dirty="0" smtClean="0">
                <a:solidFill>
                  <a:schemeClr val="tx1"/>
                </a:solidFill>
                <a:latin typeface="Calibri" pitchFamily="34" charset="0"/>
                <a:cs typeface="Calibri" pitchFamily="34" charset="0"/>
              </a:rPr>
              <a:t>External Factors</a:t>
            </a:r>
          </a:p>
        </p:txBody>
      </p:sp>
      <p:sp>
        <p:nvSpPr>
          <p:cNvPr id="50" name="Rectangle 49"/>
          <p:cNvSpPr/>
          <p:nvPr/>
        </p:nvSpPr>
        <p:spPr>
          <a:xfrm>
            <a:off x="3491880" y="5805488"/>
            <a:ext cx="936104" cy="360040"/>
          </a:xfrm>
          <a:prstGeom prst="rect">
            <a:avLst/>
          </a:prstGeom>
          <a:solidFill>
            <a:schemeClr val="accent4">
              <a:lumMod val="60000"/>
              <a:lumOff val="40000"/>
            </a:schemeClr>
          </a:solidFill>
          <a:ln w="158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900" dirty="0" smtClean="0">
                <a:solidFill>
                  <a:schemeClr val="tx1"/>
                </a:solidFill>
                <a:latin typeface="Calibri" pitchFamily="34" charset="0"/>
                <a:cs typeface="Calibri" pitchFamily="34" charset="0"/>
              </a:rPr>
              <a:t>Resource and Funding Needs</a:t>
            </a:r>
          </a:p>
        </p:txBody>
      </p:sp>
      <p:cxnSp>
        <p:nvCxnSpPr>
          <p:cNvPr id="51" name="Straight Arrow Connector 50"/>
          <p:cNvCxnSpPr/>
          <p:nvPr/>
        </p:nvCxnSpPr>
        <p:spPr>
          <a:xfrm>
            <a:off x="3203848" y="6021512"/>
            <a:ext cx="216024"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499992" y="6021512"/>
            <a:ext cx="720080" cy="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Rounded Rectangle 54"/>
          <p:cNvSpPr/>
          <p:nvPr/>
        </p:nvSpPr>
        <p:spPr>
          <a:xfrm>
            <a:off x="1907704" y="980952"/>
            <a:ext cx="3240360" cy="237626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en-AU" sz="1400" b="1" dirty="0" smtClean="0">
                <a:solidFill>
                  <a:srgbClr val="FF0000"/>
                </a:solidFill>
              </a:rPr>
              <a:t>65~75% of Expenditure</a:t>
            </a:r>
            <a:endParaRPr lang="en-AU" sz="1400" b="1" dirty="0">
              <a:solidFill>
                <a:srgbClr val="FF0000"/>
              </a:solidFill>
            </a:endParaRPr>
          </a:p>
        </p:txBody>
      </p:sp>
      <p:sp>
        <p:nvSpPr>
          <p:cNvPr id="57" name="Rounded Rectangle 56"/>
          <p:cNvSpPr/>
          <p:nvPr/>
        </p:nvSpPr>
        <p:spPr>
          <a:xfrm>
            <a:off x="1907704" y="3429448"/>
            <a:ext cx="3240360" cy="194399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en-AU" sz="1400" b="1" dirty="0" smtClean="0">
                <a:solidFill>
                  <a:srgbClr val="FF0000"/>
                </a:solidFill>
              </a:rPr>
              <a:t>25~30% of Expenditure</a:t>
            </a:r>
            <a:endParaRPr lang="en-AU" sz="1400" b="1" dirty="0">
              <a:solidFill>
                <a:srgbClr val="FF0000"/>
              </a:solidFill>
            </a:endParaRPr>
          </a:p>
        </p:txBody>
      </p:sp>
      <p:sp>
        <p:nvSpPr>
          <p:cNvPr id="59" name="Rounded Rectangle 58"/>
          <p:cNvSpPr/>
          <p:nvPr/>
        </p:nvSpPr>
        <p:spPr>
          <a:xfrm>
            <a:off x="1907704" y="5661247"/>
            <a:ext cx="3240360" cy="93552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en-AU" sz="1400" b="1" dirty="0" smtClean="0">
                <a:solidFill>
                  <a:srgbClr val="FF0000"/>
                </a:solidFill>
              </a:rPr>
              <a:t>5~10% of Expenditure</a:t>
            </a:r>
            <a:endParaRPr lang="en-AU" sz="1400" b="1" dirty="0">
              <a:solidFill>
                <a:srgbClr val="FF0000"/>
              </a:solidFill>
            </a:endParaRPr>
          </a:p>
        </p:txBody>
      </p:sp>
    </p:spTree>
    <p:extLst>
      <p:ext uri="{BB962C8B-B14F-4D97-AF65-F5344CB8AC3E}">
        <p14:creationId xmlns:p14="http://schemas.microsoft.com/office/powerpoint/2010/main" val="16251815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7" grpId="0" animBg="1"/>
      <p:bldP spid="5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1386</Words>
  <Application>Microsoft Office PowerPoint</Application>
  <PresentationFormat>On-screen Show (4:3)</PresentationFormat>
  <Paragraphs>262</Paragraphs>
  <Slides>28</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1" baseType="lpstr">
      <vt:lpstr>Office Theme</vt:lpstr>
      <vt:lpstr>Picture</vt:lpstr>
      <vt:lpstr>IML Question Wizard</vt:lpstr>
      <vt:lpstr>Asset Management: Parks</vt:lpstr>
      <vt:lpstr>Parks are important</vt:lpstr>
      <vt:lpstr>Future shock</vt:lpstr>
      <vt:lpstr>Current Scenarios</vt:lpstr>
      <vt:lpstr>Asset Management</vt:lpstr>
      <vt:lpstr>Basic  Principles of AM</vt:lpstr>
      <vt:lpstr>Two views View 1: the big picture (Council wide)  </vt:lpstr>
      <vt:lpstr>Council Capacity Continuum</vt:lpstr>
      <vt:lpstr>Service Influence on LTFP</vt:lpstr>
      <vt:lpstr>Integrated Planning Framework</vt:lpstr>
      <vt:lpstr>Sustainable Service Delivery</vt:lpstr>
      <vt:lpstr>Service Planning and Delivery</vt:lpstr>
      <vt:lpstr>View 2: the parks view</vt:lpstr>
      <vt:lpstr>Service Planning/Review</vt:lpstr>
      <vt:lpstr>‘Fictional’ case studies</vt:lpstr>
      <vt:lpstr>The MAV Step AM/Sustainability Program</vt:lpstr>
      <vt:lpstr>Renewal Gap – All Councils</vt:lpstr>
      <vt:lpstr>Cumulative Renewal Gap – All Councils</vt:lpstr>
      <vt:lpstr>Underlying Operating Result</vt:lpstr>
      <vt:lpstr>Benchmarking</vt:lpstr>
      <vt:lpstr>NAMAF Performance - 2012</vt:lpstr>
      <vt:lpstr>Asset Management Improvement</vt:lpstr>
      <vt:lpstr>State Wide Improvement</vt:lpstr>
      <vt:lpstr>“Core” Maturity</vt:lpstr>
      <vt:lpstr>STEP Program</vt:lpstr>
      <vt:lpstr>Future STEP Program</vt:lpstr>
      <vt:lpstr>LG Challenges</vt:lpstr>
      <vt:lpstr>Future LG directions (FOLG Conf.)</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Asset Management in Parks</dc:title>
  <dc:creator>JudithandJohn</dc:creator>
  <cp:lastModifiedBy>John Hennessy</cp:lastModifiedBy>
  <cp:revision>15</cp:revision>
  <dcterms:created xsi:type="dcterms:W3CDTF">2013-11-25T08:28:56Z</dcterms:created>
  <dcterms:modified xsi:type="dcterms:W3CDTF">2013-11-26T00:06:46Z</dcterms:modified>
</cp:coreProperties>
</file>